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6" r:id="rId3"/>
    <p:sldId id="281" r:id="rId4"/>
    <p:sldId id="279" r:id="rId5"/>
    <p:sldId id="28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7" r:id="rId20"/>
    <p:sldId id="278" r:id="rId21"/>
    <p:sldId id="274" r:id="rId22"/>
    <p:sldId id="273" r:id="rId23"/>
    <p:sldId id="272" r:id="rId24"/>
    <p:sldId id="275" r:id="rId25"/>
    <p:sldId id="271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3037F-B0B0-42A4-89CA-81002F3B7362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DC04A-109F-4D77-A818-86802FBED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66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None/>
              <a:defRPr/>
            </a:pPr>
            <a:r>
              <a:rPr lang="en-US" sz="1400" b="1" u="sng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Grade Level Eligibility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school students-as agreed upon in local policy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Font typeface="Arial" panose="020B0604020202020204" pitchFamily="34" charset="0"/>
              <a:buNone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/>
            </a:r>
            <a:br>
              <a:rPr lang="en-US" sz="1200" dirty="0" smtClean="0">
                <a:solidFill>
                  <a:prstClr val="black"/>
                </a:solidFill>
              </a:rPr>
            </a:br>
            <a:r>
              <a:rPr lang="en-US" sz="1400" b="1" u="sng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Dual Credit Course Load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12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limit in rules-as agreed upon in local policy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DC04A-109F-4D77-A818-86802FBEDCD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0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Allows dual credit courses in Fields of Study or Programs of Study to be formula funded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DC04A-109F-4D77-A818-86802FBEDCD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24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Economically disadvantaged males have the lowest direct enrollment rates.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DC04A-109F-4D77-A818-86802FBEDCD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62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52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0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4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51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5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6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5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6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4CC23-7F8A-4F64-9D30-4CE22CAADEC4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B6089-9979-4B00-B8EF-33DFE9A535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219" y="906621"/>
            <a:ext cx="10559562" cy="2728668"/>
          </a:xfrm>
        </p:spPr>
        <p:txBody>
          <a:bodyPr/>
          <a:lstStyle/>
          <a:p>
            <a:r>
              <a:rPr lang="en-US" b="1" dirty="0" smtClean="0"/>
              <a:t>Welcome to South Plains College!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35289"/>
            <a:ext cx="9144000" cy="1655762"/>
          </a:xfrm>
        </p:spPr>
        <p:txBody>
          <a:bodyPr/>
          <a:lstStyle/>
          <a:p>
            <a:r>
              <a:rPr lang="en-US" b="1" dirty="0" smtClean="0">
                <a:latin typeface="+mj-lt"/>
              </a:rPr>
              <a:t>We will begin shortly!</a:t>
            </a:r>
            <a:endParaRPr lang="en-US" b="1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36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Texas Higher Education Strategic Plan: 2015-2030</a:t>
            </a:r>
            <a:br>
              <a:rPr lang="en-US" b="1" dirty="0" smtClean="0"/>
            </a:br>
            <a:r>
              <a:rPr lang="en-US" b="1" dirty="0" smtClean="0"/>
              <a:t>60x30TX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9577" y="1690688"/>
            <a:ext cx="6655537" cy="510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60x30TX (cont.)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60x30TX completion goal includes a targets of increasing the percentage of Texas public high school graduates enrolling directly into Texas colleges.</a:t>
            </a:r>
          </a:p>
          <a:p>
            <a:endParaRPr lang="en-US" dirty="0" smtClean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7932"/>
            <a:ext cx="1093578" cy="10935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987" y="3403461"/>
            <a:ext cx="11370025" cy="23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2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60x30TX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</a:t>
            </a:r>
            <a:r>
              <a:rPr lang="en-US" dirty="0"/>
              <a:t>college enrollments have increased each </a:t>
            </a:r>
            <a:r>
              <a:rPr lang="en-US" dirty="0" smtClean="0"/>
              <a:t>year</a:t>
            </a:r>
            <a:r>
              <a:rPr lang="en-US" dirty="0"/>
              <a:t>: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588" y="2735619"/>
            <a:ext cx="7535181" cy="323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0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60x30TX (cont.)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70414"/>
            <a:ext cx="4707245" cy="35487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931" y="2520872"/>
            <a:ext cx="4873869" cy="3798323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38200" y="12738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838200" y="1481278"/>
            <a:ext cx="9176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Hispanics have been the </a:t>
            </a:r>
            <a:r>
              <a:rPr lang="en-US" sz="2800" dirty="0"/>
              <a:t>fastest growing demographic among Texas public high school graduates.</a:t>
            </a:r>
          </a:p>
        </p:txBody>
      </p:sp>
    </p:spTree>
    <p:extLst>
      <p:ext uri="{BB962C8B-B14F-4D97-AF65-F5344CB8AC3E}">
        <p14:creationId xmlns:p14="http://schemas.microsoft.com/office/powerpoint/2010/main" val="5009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60x30TX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Hispanics and African Americans continued to have the lowest direct enrollment rates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985" y="2867017"/>
            <a:ext cx="8036508" cy="344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60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Financial Aid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Susan Nazworth, Director of Financial Aid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Business Office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Janet Pino, Assistant Director of the Business Office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Admissions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Kathryn Perez, Dean of Admissions</a:t>
            </a:r>
          </a:p>
          <a:p>
            <a:pPr marL="0" indent="0" algn="ctr">
              <a:buNone/>
            </a:pPr>
            <a:r>
              <a:rPr lang="en-US" dirty="0" smtClean="0"/>
              <a:t>JimAnn Batenhorst, Dual Credit Coordinator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Academic Suspension &amp; Probation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/>
              <a:t>Dual Credit Students will be placed on Academic </a:t>
            </a:r>
            <a:r>
              <a:rPr lang="en-US" dirty="0" smtClean="0"/>
              <a:t>Probation </a:t>
            </a:r>
            <a:r>
              <a:rPr lang="en-US" dirty="0"/>
              <a:t>a</a:t>
            </a:r>
            <a:r>
              <a:rPr lang="en-US" dirty="0" smtClean="0"/>
              <a:t>t </a:t>
            </a:r>
            <a:r>
              <a:rPr lang="en-US" dirty="0"/>
              <a:t>the end of any term that they do not earn a minimum of 2.00 cumulative </a:t>
            </a:r>
            <a:r>
              <a:rPr lang="en-US" dirty="0" smtClean="0"/>
              <a:t>GPA.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Students will then have </a:t>
            </a:r>
            <a:r>
              <a:rPr lang="en-US" dirty="0"/>
              <a:t>a </a:t>
            </a:r>
            <a:r>
              <a:rPr lang="en-US" dirty="0" smtClean="0"/>
              <a:t>registration hold placed on their account.</a:t>
            </a:r>
            <a:endParaRPr lang="en-US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 smtClean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What </a:t>
            </a:r>
            <a:r>
              <a:rPr lang="en-US" dirty="0"/>
              <a:t>should Dual Credit Students do that have a probation hold? 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Contact their high school counselor;</a:t>
            </a:r>
          </a:p>
          <a:p>
            <a:pPr>
              <a:defRPr/>
            </a:pPr>
            <a:r>
              <a:rPr lang="en-US" dirty="0" smtClean="0"/>
              <a:t>Complete an </a:t>
            </a:r>
            <a:r>
              <a:rPr lang="en-US" dirty="0"/>
              <a:t>Academic Probation Advising Packet </a:t>
            </a:r>
            <a:r>
              <a:rPr lang="en-US" sz="2200" dirty="0" smtClean="0"/>
              <a:t>(on the SPC Dual Credit webpage);</a:t>
            </a:r>
            <a:endParaRPr lang="en-US" sz="2200" dirty="0"/>
          </a:p>
          <a:p>
            <a:pPr>
              <a:defRPr/>
            </a:pPr>
            <a:r>
              <a:rPr lang="en-US" dirty="0" smtClean="0"/>
              <a:t>Schedule a conference </a:t>
            </a:r>
            <a:r>
              <a:rPr lang="en-US" dirty="0"/>
              <a:t>call between student, counselor and staff member from the Dual Credit Office for advisement, hold removal and enrollment.  </a:t>
            </a:r>
          </a:p>
          <a:p>
            <a:pPr>
              <a:defRPr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CTE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Ryan Fitzgerald, Dean of Dual Enrollment &amp; Distance Education</a:t>
            </a:r>
          </a:p>
          <a:p>
            <a:pPr marL="0" indent="0" algn="ctr">
              <a:buNone/>
            </a:pPr>
            <a:r>
              <a:rPr lang="en-US" dirty="0" smtClean="0"/>
              <a:t>Rob Blair, Dean of Technical Education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93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Dual Credit Basics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 smtClean="0"/>
              <a:t>What is Dual Credit? </a:t>
            </a:r>
            <a:r>
              <a:rPr lang="en-US" sz="2500" dirty="0" smtClean="0">
                <a:ea typeface="Tahoma" panose="020B0604030504040204" pitchFamily="34" charset="0"/>
                <a:cs typeface="Tahoma" panose="020B0604030504040204" pitchFamily="34" charset="0"/>
              </a:rPr>
              <a:t>A system under which an eligible high school student enrolls in </a:t>
            </a:r>
            <a:r>
              <a:rPr lang="en-US" sz="2500" u="sng" dirty="0" smtClean="0">
                <a:ea typeface="Tahoma" panose="020B0604030504040204" pitchFamily="34" charset="0"/>
                <a:cs typeface="Tahoma" panose="020B0604030504040204" pitchFamily="34" charset="0"/>
              </a:rPr>
              <a:t>college course(s)</a:t>
            </a:r>
            <a:r>
              <a:rPr lang="en-US" sz="2500" dirty="0" smtClean="0">
                <a:ea typeface="Tahoma" panose="020B0604030504040204" pitchFamily="34" charset="0"/>
                <a:cs typeface="Tahoma" panose="020B0604030504040204" pitchFamily="34" charset="0"/>
              </a:rPr>
              <a:t> and receives credit for the course(s) from both the college and the high school.</a:t>
            </a:r>
          </a:p>
          <a:p>
            <a:pPr marL="0" indent="0">
              <a:buNone/>
            </a:pPr>
            <a:endParaRPr lang="en-US" sz="2500" dirty="0" smtClean="0"/>
          </a:p>
          <a:p>
            <a:pPr marL="0" indent="0">
              <a:buNone/>
            </a:pPr>
            <a:r>
              <a:rPr lang="en-US" sz="2500" dirty="0" smtClean="0"/>
              <a:t>What courses are eligible?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  <a:defRPr/>
            </a:pPr>
            <a:r>
              <a:rPr lang="en-US" sz="2500" dirty="0" smtClean="0">
                <a:ea typeface="Tahoma" panose="020B0604030504040204" pitchFamily="34" charset="0"/>
                <a:cs typeface="Tahoma" panose="020B0604030504040204" pitchFamily="34" charset="0"/>
              </a:rPr>
              <a:t>Those in </a:t>
            </a:r>
            <a:r>
              <a:rPr lang="en-US" sz="2500" dirty="0"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500" u="sng" dirty="0">
                <a:ea typeface="Tahoma" panose="020B0604030504040204" pitchFamily="34" charset="0"/>
                <a:cs typeface="Tahoma" panose="020B0604030504040204" pitchFamily="34" charset="0"/>
              </a:rPr>
              <a:t>core curriculum</a:t>
            </a:r>
            <a:r>
              <a:rPr lang="en-US" sz="2500" dirty="0">
                <a:ea typeface="Tahoma" panose="020B0604030504040204" pitchFamily="34" charset="0"/>
                <a:cs typeface="Tahoma" panose="020B0604030504040204" pitchFamily="34" charset="0"/>
              </a:rPr>
              <a:t> of the public institution of higher education providing the credit;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  <a:defRPr/>
            </a:pPr>
            <a:r>
              <a:rPr lang="en-US" sz="2500" dirty="0"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500" u="sng" dirty="0">
                <a:ea typeface="Tahoma" panose="020B0604030504040204" pitchFamily="34" charset="0"/>
                <a:cs typeface="Tahoma" panose="020B0604030504040204" pitchFamily="34" charset="0"/>
              </a:rPr>
              <a:t>career and technical education</a:t>
            </a:r>
            <a:r>
              <a:rPr lang="en-US" sz="2500" dirty="0">
                <a:ea typeface="Tahoma" panose="020B0604030504040204" pitchFamily="34" charset="0"/>
                <a:cs typeface="Tahoma" panose="020B0604030504040204" pitchFamily="34" charset="0"/>
              </a:rPr>
              <a:t> course; or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arenR"/>
              <a:defRPr/>
            </a:pPr>
            <a:r>
              <a:rPr lang="en-US" sz="2500" dirty="0"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2500" u="sng" dirty="0">
                <a:ea typeface="Tahoma" panose="020B0604030504040204" pitchFamily="34" charset="0"/>
                <a:cs typeface="Tahoma" panose="020B0604030504040204" pitchFamily="34" charset="0"/>
              </a:rPr>
              <a:t>foreign language</a:t>
            </a:r>
            <a:r>
              <a:rPr lang="en-US" sz="2500" dirty="0">
                <a:ea typeface="Tahoma" panose="020B0604030504040204" pitchFamily="34" charset="0"/>
                <a:cs typeface="Tahoma" panose="020B0604030504040204" pitchFamily="34" charset="0"/>
              </a:rPr>
              <a:t> course. 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endParaRPr lang="en-US" sz="25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200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n-US" sz="2200" u="sng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sz="2200" u="sng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developmental education or remedial </a:t>
            </a:r>
            <a:r>
              <a:rPr lang="en-US" sz="2200" u="sng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courses</a:t>
            </a:r>
            <a:r>
              <a:rPr lang="en-US" sz="2200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can </a:t>
            </a: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be offered for dual credit.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Arts &amp; Sciences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Alan Worley, Dean of Arts &amp; Sciences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8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Registration Updates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b="1" dirty="0" smtClean="0"/>
              <a:t>August </a:t>
            </a:r>
            <a:r>
              <a:rPr lang="en-US" b="1" dirty="0"/>
              <a:t>26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  <a:r>
              <a:rPr lang="en-US" b="1" dirty="0" smtClean="0"/>
              <a:t>- </a:t>
            </a:r>
            <a:r>
              <a:rPr lang="en-US" dirty="0"/>
              <a:t>First day of class </a:t>
            </a:r>
            <a:r>
              <a:rPr lang="en-US" b="1" dirty="0"/>
              <a:t>(</a:t>
            </a:r>
            <a:r>
              <a:rPr lang="en-US" b="1" dirty="0" smtClean="0"/>
              <a:t>Blackboard Becomes Available to Students)</a:t>
            </a:r>
            <a:endParaRPr lang="en-US" b="1" dirty="0"/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b="1" dirty="0"/>
              <a:t>	</a:t>
            </a:r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b="1" dirty="0" smtClean="0"/>
              <a:t>August </a:t>
            </a:r>
            <a:r>
              <a:rPr lang="en-US" b="1" dirty="0"/>
              <a:t>29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  <a:r>
              <a:rPr lang="en-US" b="1" dirty="0" smtClean="0"/>
              <a:t>- </a:t>
            </a:r>
            <a:r>
              <a:rPr lang="en-US" dirty="0"/>
              <a:t>Dual Credit Payment Deadline</a:t>
            </a:r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b="1" dirty="0"/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b="1" dirty="0" smtClean="0"/>
              <a:t>August </a:t>
            </a:r>
            <a:r>
              <a:rPr lang="en-US" b="1" dirty="0"/>
              <a:t>30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  <a:r>
              <a:rPr lang="en-US" b="1" dirty="0" smtClean="0"/>
              <a:t>- </a:t>
            </a:r>
            <a:r>
              <a:rPr lang="en-US" dirty="0"/>
              <a:t>Last day to register for online/ITV class</a:t>
            </a:r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dirty="0"/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dirty="0"/>
              <a:t> </a:t>
            </a:r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dirty="0"/>
              <a:t>Students who registered between April 15</a:t>
            </a:r>
            <a:r>
              <a:rPr lang="en-US" baseline="30000" dirty="0"/>
              <a:t>th</a:t>
            </a:r>
            <a:r>
              <a:rPr lang="en-US" dirty="0"/>
              <a:t> &amp; </a:t>
            </a:r>
            <a:r>
              <a:rPr lang="en-US" dirty="0" smtClean="0"/>
              <a:t>August </a:t>
            </a:r>
            <a:r>
              <a:rPr lang="en-US" dirty="0"/>
              <a:t>29</a:t>
            </a:r>
            <a:r>
              <a:rPr lang="en-US" baseline="30000" dirty="0"/>
              <a:t>th</a:t>
            </a:r>
            <a:r>
              <a:rPr lang="en-US" dirty="0"/>
              <a:t>, payment is due </a:t>
            </a:r>
            <a:r>
              <a:rPr lang="en-US" dirty="0" smtClean="0"/>
              <a:t>no later </a:t>
            </a:r>
            <a:r>
              <a:rPr lang="en-US" dirty="0"/>
              <a:t>than close </a:t>
            </a:r>
            <a:r>
              <a:rPr lang="en-US" dirty="0" smtClean="0"/>
              <a:t>of business </a:t>
            </a:r>
            <a:r>
              <a:rPr lang="en-US" dirty="0"/>
              <a:t>on August 29</a:t>
            </a:r>
            <a:r>
              <a:rPr lang="en-US" baseline="30000" dirty="0"/>
              <a:t>th</a:t>
            </a:r>
            <a:r>
              <a:rPr lang="en-US" dirty="0"/>
              <a:t>.  </a:t>
            </a:r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dirty="0"/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dirty="0"/>
              <a:t>Students who register between Aug. 30</a:t>
            </a:r>
            <a:r>
              <a:rPr lang="en-US" baseline="30000" dirty="0"/>
              <a:t>th</a:t>
            </a:r>
            <a:r>
              <a:rPr lang="en-US" dirty="0"/>
              <a:t> &amp; Sept. </a:t>
            </a: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/>
              <a:t>, payment is due </a:t>
            </a:r>
            <a:r>
              <a:rPr lang="en-US" dirty="0" smtClean="0"/>
              <a:t>that same </a:t>
            </a:r>
            <a:r>
              <a:rPr lang="en-US" dirty="0"/>
              <a:t>day.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6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Registration Updates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b="1" dirty="0" smtClean="0"/>
              <a:t>September </a:t>
            </a:r>
            <a:r>
              <a:rPr lang="en-US" b="1" dirty="0"/>
              <a:t>11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  <a:r>
              <a:rPr lang="en-US" b="1" dirty="0" smtClean="0"/>
              <a:t>- </a:t>
            </a:r>
            <a:r>
              <a:rPr lang="en-US" dirty="0" smtClean="0"/>
              <a:t>Last </a:t>
            </a:r>
            <a:r>
              <a:rPr lang="en-US" dirty="0"/>
              <a:t>day to register for a class on your high school campus.</a:t>
            </a:r>
          </a:p>
          <a:p>
            <a:pPr marL="0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b="1" dirty="0"/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b="1" dirty="0"/>
              <a:t>September 11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  <a:r>
              <a:rPr lang="en-US" dirty="0" smtClean="0"/>
              <a:t>is also the 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class </a:t>
            </a:r>
            <a:r>
              <a:rPr lang="en-US" dirty="0" smtClean="0"/>
              <a:t>day and serves as the College’s Census date. Classes </a:t>
            </a:r>
            <a:r>
              <a:rPr lang="en-US" dirty="0"/>
              <a:t>become part of students’ permanent record.  </a:t>
            </a:r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endParaRPr lang="en-US" dirty="0"/>
          </a:p>
          <a:p>
            <a:pPr marL="265176" indent="-265176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b="1" dirty="0" smtClean="0"/>
              <a:t>November </a:t>
            </a:r>
            <a:r>
              <a:rPr lang="en-US" b="1" dirty="0"/>
              <a:t>11</a:t>
            </a:r>
            <a:r>
              <a:rPr lang="en-US" b="1" baseline="30000" dirty="0"/>
              <a:t>th </a:t>
            </a:r>
            <a:r>
              <a:rPr lang="en-US" b="1" baseline="30000" dirty="0" smtClean="0"/>
              <a:t> -</a:t>
            </a:r>
            <a:r>
              <a:rPr lang="en-US" b="1" dirty="0" smtClean="0"/>
              <a:t> </a:t>
            </a:r>
            <a:r>
              <a:rPr lang="en-US" dirty="0"/>
              <a:t>Spring 2020 registration opens.</a:t>
            </a:r>
            <a:endParaRPr lang="en-US" b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2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Scheduling Fall Classes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defRPr/>
            </a:pPr>
            <a:r>
              <a:rPr lang="en-US" dirty="0"/>
              <a:t>Please let us know if you have course additions or deletions.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457200" indent="-457200">
              <a:defRPr/>
            </a:pPr>
            <a:r>
              <a:rPr lang="en-US" dirty="0"/>
              <a:t>Please let us know if you have instructor changes. 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457200" indent="-457200">
              <a:defRPr/>
            </a:pPr>
            <a:r>
              <a:rPr lang="en-US" dirty="0"/>
              <a:t>Please include any staff and contact information changes on your </a:t>
            </a:r>
            <a:r>
              <a:rPr lang="en-US" b="1" dirty="0"/>
              <a:t>High School Information Sheet </a:t>
            </a:r>
            <a:r>
              <a:rPr lang="en-US" dirty="0"/>
              <a:t>&amp; leave on the table. 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Dual Credit Orientation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b="1" dirty="0" smtClean="0"/>
              <a:t>Who:</a:t>
            </a:r>
            <a:r>
              <a:rPr lang="en-US" altLang="en-US" dirty="0" smtClean="0"/>
              <a:t> Any prospective and current dual credit students</a:t>
            </a:r>
          </a:p>
          <a:p>
            <a:pPr marL="0" indent="0">
              <a:buNone/>
            </a:pPr>
            <a:r>
              <a:rPr lang="en-US" altLang="en-US" b="1" dirty="0" smtClean="0"/>
              <a:t>When:</a:t>
            </a:r>
            <a:r>
              <a:rPr lang="en-US" altLang="en-US" dirty="0" smtClean="0"/>
              <a:t> Saturday, August 24, 2019</a:t>
            </a:r>
          </a:p>
          <a:p>
            <a:pPr marL="0" indent="0">
              <a:buNone/>
            </a:pPr>
            <a:r>
              <a:rPr lang="en-US" altLang="en-US" b="1" dirty="0" smtClean="0"/>
              <a:t>Where:</a:t>
            </a:r>
            <a:r>
              <a:rPr lang="en-US" altLang="en-US" dirty="0" smtClean="0"/>
              <a:t> Levelland Student Center Main Entrance </a:t>
            </a:r>
          </a:p>
          <a:p>
            <a:pPr marL="0" indent="0">
              <a:buNone/>
            </a:pPr>
            <a:r>
              <a:rPr lang="en-US" altLang="en-US" b="1" dirty="0" smtClean="0"/>
              <a:t>Time:</a:t>
            </a:r>
            <a:r>
              <a:rPr lang="en-US" altLang="en-US" dirty="0" smtClean="0"/>
              <a:t>  9:00 AM - Noon (Check-in begins @ 8:30 AM)</a:t>
            </a:r>
          </a:p>
          <a:p>
            <a:pPr marL="0" indent="0">
              <a:buNone/>
            </a:pPr>
            <a:r>
              <a:rPr lang="en-US" altLang="en-US" b="1" dirty="0" smtClean="0"/>
              <a:t>Cost:</a:t>
            </a:r>
            <a:r>
              <a:rPr lang="en-US" altLang="en-US" dirty="0" smtClean="0"/>
              <a:t> $20 – We will accept cash, credit card or check at time of check-in</a:t>
            </a:r>
          </a:p>
          <a:p>
            <a:endParaRPr lang="en-US" dirty="0" smtClean="0"/>
          </a:p>
          <a:p>
            <a:pPr>
              <a:defRPr/>
            </a:pPr>
            <a:r>
              <a:rPr lang="en-US" dirty="0" smtClean="0"/>
              <a:t>Topics include: Strategies for success in the classroom, communicating with professors, choosing a major, navigating degree requirements and transferability and tips and tricks for working Blackboard &amp; MySPC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Dual Credit Outreach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b="1" dirty="0"/>
              <a:t>Please contact </a:t>
            </a:r>
            <a:r>
              <a:rPr lang="en-US" b="1" dirty="0" smtClean="0"/>
              <a:t>the Dual Credit office </a:t>
            </a:r>
            <a:r>
              <a:rPr lang="en-US" b="1" dirty="0"/>
              <a:t>to schedule: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b="1" dirty="0">
              <a:solidFill>
                <a:srgbClr val="006699"/>
              </a:solidFill>
            </a:endParaRPr>
          </a:p>
          <a:p>
            <a:pPr>
              <a:defRPr/>
            </a:pPr>
            <a:r>
              <a:rPr lang="en-US" dirty="0"/>
              <a:t>Parent Night Presentations</a:t>
            </a:r>
          </a:p>
          <a:p>
            <a:pPr>
              <a:defRPr/>
            </a:pPr>
            <a:r>
              <a:rPr lang="en-US" dirty="0"/>
              <a:t>Student </a:t>
            </a:r>
            <a:r>
              <a:rPr lang="en-US" dirty="0" smtClean="0"/>
              <a:t>Presentations</a:t>
            </a:r>
          </a:p>
          <a:p>
            <a:pPr>
              <a:defRPr/>
            </a:pPr>
            <a:r>
              <a:rPr lang="en-US" dirty="0" smtClean="0"/>
              <a:t>An academic advising session </a:t>
            </a:r>
          </a:p>
          <a:p>
            <a:pPr>
              <a:defRPr/>
            </a:pPr>
            <a:r>
              <a:rPr lang="en-US" dirty="0" smtClean="0"/>
              <a:t>Assistance with the SPC Admissions application</a:t>
            </a:r>
            <a:endParaRPr lang="en-US" dirty="0"/>
          </a:p>
          <a:p>
            <a:pPr>
              <a:defRPr/>
            </a:pPr>
            <a:r>
              <a:rPr lang="en-US" dirty="0" smtClean="0"/>
              <a:t>Getting a Dual </a:t>
            </a:r>
            <a:r>
              <a:rPr lang="en-US" dirty="0"/>
              <a:t>Credit </a:t>
            </a:r>
            <a:r>
              <a:rPr lang="en-US" dirty="0" smtClean="0"/>
              <a:t>table </a:t>
            </a:r>
            <a:r>
              <a:rPr lang="en-US" dirty="0"/>
              <a:t>at your </a:t>
            </a:r>
            <a:r>
              <a:rPr lang="en-US" dirty="0" smtClean="0"/>
              <a:t>college fair!</a:t>
            </a:r>
            <a:endParaRPr lang="en-US" dirty="0"/>
          </a:p>
          <a:p>
            <a:pPr>
              <a:defRPr/>
            </a:pPr>
            <a:r>
              <a:rPr lang="en-US" dirty="0" smtClean="0"/>
              <a:t>If there is anything else </a:t>
            </a:r>
            <a:r>
              <a:rPr lang="en-US" dirty="0"/>
              <a:t>that would be helpful—just let us know!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0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Last Year in 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Over 2,400 </a:t>
            </a:r>
            <a:r>
              <a:rPr lang="en-US" dirty="0"/>
              <a:t>students enrolled in dual credit </a:t>
            </a:r>
            <a:r>
              <a:rPr lang="en-US" dirty="0" smtClean="0"/>
              <a:t>coursework this Spring semester – more than 350 of those students were enrolled in CTE dual credit courses.</a:t>
            </a:r>
            <a:endParaRPr lang="en-US" b="1" dirty="0">
              <a:solidFill>
                <a:srgbClr val="006699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b="1" dirty="0">
                <a:solidFill>
                  <a:srgbClr val="006699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/>
              <a:t>Honor Cords </a:t>
            </a:r>
            <a:r>
              <a:rPr lang="en-US" dirty="0" smtClean="0"/>
              <a:t>(awarded for completing </a:t>
            </a:r>
            <a:r>
              <a:rPr lang="en-US" dirty="0"/>
              <a:t>24 Dual Credit hours </a:t>
            </a:r>
            <a:r>
              <a:rPr lang="en-US" dirty="0" smtClean="0"/>
              <a:t>with SPC)</a:t>
            </a:r>
            <a:endParaRPr lang="en-US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- SPC had 256 students receive dual credit honor cords in May 2019.</a:t>
            </a:r>
            <a:endParaRPr lang="en-US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/>
              <a:t>  </a:t>
            </a:r>
          </a:p>
          <a:p>
            <a:pPr marL="0" indent="0">
              <a:buNone/>
              <a:defRPr/>
            </a:pPr>
            <a:r>
              <a:rPr lang="en-US" dirty="0" smtClean="0"/>
              <a:t>Associate Degree Completers</a:t>
            </a:r>
          </a:p>
          <a:p>
            <a:pPr marL="0" indent="0">
              <a:buNone/>
              <a:defRPr/>
            </a:pPr>
            <a:r>
              <a:rPr lang="en-US" dirty="0" smtClean="0"/>
              <a:t>- 20 dual credit students </a:t>
            </a:r>
            <a:r>
              <a:rPr lang="en-US" dirty="0"/>
              <a:t>received their </a:t>
            </a:r>
            <a:r>
              <a:rPr lang="en-US" dirty="0" smtClean="0"/>
              <a:t>Associate Degree during SPC’s commencement ceremony in May.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84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Dual Credit Basics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Eligibility to Enroll in Dual Credit Courses –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Demonstration of TSI college readiness or exemption 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TSI </a:t>
            </a: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Assessment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ACT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SAT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Algebra II STARR EOC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English III STAAR </a:t>
            </a:r>
            <a:r>
              <a:rPr lang="en-US" sz="2000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EOC</a:t>
            </a:r>
          </a:p>
          <a:p>
            <a:pPr marL="742950" lvl="1" indent="0">
              <a:spcBef>
                <a:spcPts val="0"/>
              </a:spcBef>
              <a:buNone/>
              <a:defRPr/>
            </a:pPr>
            <a:endParaRPr lang="en-US" sz="20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Dual credit course enrollment eligibility </a:t>
            </a:r>
            <a:r>
              <a:rPr lang="en-US" sz="18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800" u="sng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not college readiness</a:t>
            </a:r>
            <a:r>
              <a:rPr lang="en-US" sz="18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English II STAAR EOC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Algebra I STAAR EOC plus passing grade in Algebra II course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PSAT/NMSQT</a:t>
            </a:r>
          </a:p>
          <a:p>
            <a:pPr marL="120015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sz="2000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Aspire</a:t>
            </a:r>
          </a:p>
          <a:p>
            <a:pPr marL="742950" lvl="1" indent="0">
              <a:spcBef>
                <a:spcPts val="0"/>
              </a:spcBef>
              <a:buNone/>
              <a:defRPr/>
            </a:pPr>
            <a:endParaRPr lang="en-US" sz="2000" dirty="0" smtClean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0">
              <a:spcBef>
                <a:spcPts val="0"/>
              </a:spcBef>
              <a:buNone/>
              <a:defRPr/>
            </a:pPr>
            <a:endParaRPr lang="en-US" sz="20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Not required for dual credit courses contained in a Workforce Education Level 1 </a:t>
            </a:r>
            <a:r>
              <a:rPr lang="en-US" sz="2400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Certificate.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9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Dual Credit Basics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Exception -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An Early </a:t>
            </a:r>
            <a:r>
              <a:rPr lang="en-US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College Program </a:t>
            </a:r>
            <a:r>
              <a:rPr lang="en-US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Course…</a:t>
            </a:r>
            <a:endParaRPr lang="en-US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Any college course for dual credit offered as part of an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early college program must be a core curriculum course of the public institution of higher education providing the credit, a career and technical education course, a foreign language course, or </a:t>
            </a:r>
            <a:r>
              <a:rPr lang="en-US" sz="2600" u="sng" dirty="0">
                <a:ea typeface="Tahoma" panose="020B0604030504040204" pitchFamily="34" charset="0"/>
                <a:cs typeface="Tahoma" panose="020B0604030504040204" pitchFamily="34" charset="0"/>
              </a:rPr>
              <a:t>course that satisfies specific degree plan requirements</a:t>
            </a: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 leading to </a:t>
            </a:r>
            <a:r>
              <a:rPr lang="en-US" sz="2600" u="sng" dirty="0" smtClean="0"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600" u="sng" dirty="0">
                <a:ea typeface="Tahoma" panose="020B0604030504040204" pitchFamily="34" charset="0"/>
                <a:cs typeface="Tahoma" panose="020B0604030504040204" pitchFamily="34" charset="0"/>
              </a:rPr>
              <a:t>completion of a Board approved certificate, AA, AS, AAS degree program, or </a:t>
            </a:r>
            <a:r>
              <a:rPr lang="en-US" sz="2600" u="sng" dirty="0" smtClean="0">
                <a:ea typeface="Tahoma" panose="020B0604030504040204" pitchFamily="34" charset="0"/>
                <a:cs typeface="Tahoma" panose="020B0604030504040204" pitchFamily="34" charset="0"/>
              </a:rPr>
              <a:t>FOS.</a:t>
            </a:r>
            <a:endParaRPr lang="en-US" sz="2600" u="sng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Dual Credit Basics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en-US" sz="2600" u="sng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Curriculum</a:t>
            </a:r>
          </a:p>
          <a:p>
            <a:pPr marL="342900" indent="-342900">
              <a:spcBef>
                <a:spcPts val="0"/>
              </a:spcBef>
              <a:defRPr/>
            </a:pPr>
            <a:r>
              <a:rPr lang="en-US" sz="26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The college shall ensure that a dual credit course and the corresponding course offered at the main campus of the college are equivalent with respect to curriculum, materials, instruction, and method/rigor of student evaluation</a:t>
            </a:r>
            <a:r>
              <a:rPr lang="en-US" sz="2600" dirty="0" smtClean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>
              <a:spcBef>
                <a:spcPts val="0"/>
              </a:spcBef>
              <a:defRPr/>
            </a:pPr>
            <a:endParaRPr lang="en-US" sz="26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Clr>
                <a:srgbClr val="C00000"/>
              </a:buClr>
              <a:buNone/>
              <a:defRPr/>
            </a:pPr>
            <a:r>
              <a:rPr lang="en-US" sz="2600" u="sng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Faculty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Faculty must meet the same standards and approval procedures used by the college to select faculty responsible for teaching the same courses at the main campus of the college. </a:t>
            </a:r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spcBef>
                <a:spcPts val="0"/>
              </a:spcBef>
              <a:defRPr/>
            </a:pPr>
            <a:r>
              <a:rPr lang="en-US" sz="2600" dirty="0">
                <a:ea typeface="Tahoma" panose="020B0604030504040204" pitchFamily="34" charset="0"/>
                <a:cs typeface="Tahoma" panose="020B0604030504040204" pitchFamily="34" charset="0"/>
              </a:rPr>
              <a:t>The college shall supervise and evaluate instructors of dual credit courses using the same procedures used for  faculty at the main campus of the college.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Updates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49495" cy="467492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SACSCOC</a:t>
            </a:r>
          </a:p>
          <a:p>
            <a:pPr marL="0" indent="0">
              <a:buNone/>
            </a:pPr>
            <a:r>
              <a:rPr lang="en-US" sz="2400" dirty="0" smtClean="0"/>
              <a:t>July 2018 – new “Dual Enrollment” policy is released, following June Board meeting.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December 2018 – new “Dual Enrollment” policy is revised.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658" y="3068088"/>
            <a:ext cx="7544229" cy="9968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1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Updates (cont.)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86</a:t>
            </a:r>
            <a:r>
              <a:rPr lang="en-US" baseline="30000" dirty="0" smtClean="0"/>
              <a:t>th</a:t>
            </a:r>
            <a:r>
              <a:rPr lang="en-US" dirty="0" smtClean="0"/>
              <a:t> Texas Legislative Session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SB 25 – Transfer/Advising/Dual Credit</a:t>
            </a:r>
          </a:p>
          <a:p>
            <a:pPr>
              <a:buFontTx/>
              <a:buChar char="-"/>
            </a:pPr>
            <a:r>
              <a:rPr lang="en-US" dirty="0" smtClean="0"/>
              <a:t>Recommended Course Sequences</a:t>
            </a:r>
          </a:p>
          <a:p>
            <a:pPr>
              <a:buFontTx/>
              <a:buChar char="-"/>
            </a:pPr>
            <a:r>
              <a:rPr lang="en-US" dirty="0" smtClean="0"/>
              <a:t>Reporting of Nontransferable Credit</a:t>
            </a:r>
          </a:p>
          <a:p>
            <a:pPr>
              <a:buFontTx/>
              <a:buChar char="-"/>
            </a:pPr>
            <a:r>
              <a:rPr lang="en-US" dirty="0" smtClean="0"/>
              <a:t>Dual Credit Degree Plan (</a:t>
            </a:r>
            <a:r>
              <a:rPr lang="en-US" sz="2000" dirty="0"/>
              <a:t>t</a:t>
            </a:r>
            <a:r>
              <a:rPr lang="en-US" sz="2000" dirty="0" smtClean="0"/>
              <a:t>his requirement is also found in SB 1324</a:t>
            </a:r>
            <a:r>
              <a:rPr lang="en-US" dirty="0" smtClean="0"/>
              <a:t>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Updates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86</a:t>
            </a:r>
            <a:r>
              <a:rPr lang="en-US" baseline="30000" dirty="0" smtClean="0"/>
              <a:t>th</a:t>
            </a:r>
            <a:r>
              <a:rPr lang="en-US" dirty="0" smtClean="0"/>
              <a:t> Texas Legislative Session (cont.)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SB 1276 – Partnership Agreements</a:t>
            </a:r>
          </a:p>
          <a:p>
            <a:pPr marL="0" indent="0">
              <a:buNone/>
            </a:pPr>
            <a:r>
              <a:rPr lang="en-US" dirty="0" smtClean="0"/>
              <a:t>This bill expands on the details required for an agreement between a public school district and their dual credit provider.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HB 3650 – Use of Open Education Resources (OERs)</a:t>
            </a:r>
          </a:p>
          <a:p>
            <a:pPr marL="0" indent="0">
              <a:buNone/>
            </a:pPr>
            <a:r>
              <a:rPr lang="en-US" dirty="0" smtClean="0"/>
              <a:t>This bill </a:t>
            </a:r>
            <a:r>
              <a:rPr lang="en-US" dirty="0"/>
              <a:t>requires any agreement made between a school district and a public </a:t>
            </a:r>
            <a:r>
              <a:rPr lang="en-US" dirty="0" smtClean="0"/>
              <a:t>institution </a:t>
            </a:r>
            <a:r>
              <a:rPr lang="en-US" dirty="0"/>
              <a:t>of higher education to provide for a dual credit program to consider </a:t>
            </a:r>
            <a:r>
              <a:rPr lang="en-US" dirty="0" smtClean="0"/>
              <a:t>the </a:t>
            </a:r>
            <a:r>
              <a:rPr lang="en-US" dirty="0"/>
              <a:t>use of free or </a:t>
            </a:r>
            <a:r>
              <a:rPr lang="en-US" dirty="0" smtClean="0"/>
              <a:t>low-cost </a:t>
            </a:r>
            <a:r>
              <a:rPr lang="en-US" dirty="0"/>
              <a:t>open educational resources in courses offered under </a:t>
            </a:r>
            <a:r>
              <a:rPr lang="en-US" dirty="0" smtClean="0"/>
              <a:t>the </a:t>
            </a:r>
            <a:r>
              <a:rPr lang="en-US" dirty="0"/>
              <a:t>dual </a:t>
            </a:r>
            <a:r>
              <a:rPr lang="en-US" dirty="0" smtClean="0"/>
              <a:t>credit (September 1, 2019).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4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Updates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TSIA 2.0</a:t>
            </a:r>
          </a:p>
          <a:p>
            <a:pPr marL="0" indent="0">
              <a:buNone/>
            </a:pPr>
            <a:r>
              <a:rPr lang="en-US" dirty="0" smtClean="0"/>
              <a:t>The Texas Higher Education Coordinating Board is in the process of renewing the contract with the College Board.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Anticipated Changes:</a:t>
            </a:r>
          </a:p>
          <a:p>
            <a:pPr lvl="1"/>
            <a:r>
              <a:rPr lang="en-US" dirty="0" smtClean="0"/>
              <a:t>Alignment to revised standards</a:t>
            </a:r>
          </a:p>
          <a:p>
            <a:pPr lvl="1"/>
            <a:r>
              <a:rPr lang="en-US" dirty="0" smtClean="0"/>
              <a:t>Integrate Reading and Writing </a:t>
            </a:r>
          </a:p>
          <a:p>
            <a:pPr lvl="1"/>
            <a:r>
              <a:rPr lang="en-US" dirty="0" smtClean="0"/>
              <a:t>Improve transportability of test results</a:t>
            </a:r>
          </a:p>
          <a:p>
            <a:pPr lvl="1"/>
            <a:r>
              <a:rPr lang="en-US" dirty="0" smtClean="0"/>
              <a:t>Reduce diagnostics to one test</a:t>
            </a:r>
          </a:p>
          <a:p>
            <a:pPr lvl="1"/>
            <a:r>
              <a:rPr lang="en-US" dirty="0" smtClean="0"/>
              <a:t>Effective date: Fall 2020*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i="1" dirty="0" smtClean="0"/>
              <a:t>* Current TSIA scores can be used for fall 2020 placements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577" y="5795506"/>
            <a:ext cx="2564423" cy="106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0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1148</Words>
  <Application>Microsoft Office PowerPoint</Application>
  <PresentationFormat>Widescreen</PresentationFormat>
  <Paragraphs>176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Tahoma</vt:lpstr>
      <vt:lpstr>Wingdings 2</vt:lpstr>
      <vt:lpstr>Office Theme</vt:lpstr>
      <vt:lpstr>Welcome to South Plains College!</vt:lpstr>
      <vt:lpstr>Dual Credit Basics</vt:lpstr>
      <vt:lpstr>Dual Credit Basics (cont.)</vt:lpstr>
      <vt:lpstr>Dual Credit Basics (cont.)</vt:lpstr>
      <vt:lpstr>Dual Credit Basics (cont.)</vt:lpstr>
      <vt:lpstr>Policy Updates</vt:lpstr>
      <vt:lpstr>Policy Updates (cont.)</vt:lpstr>
      <vt:lpstr>Policy Updates (cont.)</vt:lpstr>
      <vt:lpstr>Policy Updates (cont.)</vt:lpstr>
      <vt:lpstr>Texas Higher Education Strategic Plan: 2015-2030 60x30TX</vt:lpstr>
      <vt:lpstr>60x30TX (cont.)</vt:lpstr>
      <vt:lpstr>60x30TX (cont.)</vt:lpstr>
      <vt:lpstr>60x30TX (cont.)</vt:lpstr>
      <vt:lpstr>60x30TX (cont.)</vt:lpstr>
      <vt:lpstr>Financial Aid Update</vt:lpstr>
      <vt:lpstr>Business Office Update</vt:lpstr>
      <vt:lpstr>Admissions Update</vt:lpstr>
      <vt:lpstr>Academic Suspension &amp; Probation Policy</vt:lpstr>
      <vt:lpstr>CTE Update</vt:lpstr>
      <vt:lpstr>Arts &amp; Sciences Update</vt:lpstr>
      <vt:lpstr>Registration Updates</vt:lpstr>
      <vt:lpstr>Registration Updates (cont.)</vt:lpstr>
      <vt:lpstr>Scheduling Fall Classes</vt:lpstr>
      <vt:lpstr>Dual Credit Orientation</vt:lpstr>
      <vt:lpstr>Dual Credit Outreach</vt:lpstr>
      <vt:lpstr>Last Year in Review</vt:lpstr>
    </vt:vector>
  </TitlesOfParts>
  <Company>South Plains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Fitzgerald, Ryan E</dc:creator>
  <cp:lastModifiedBy>Batenhorst, JimAnn</cp:lastModifiedBy>
  <cp:revision>15</cp:revision>
  <dcterms:created xsi:type="dcterms:W3CDTF">2019-08-05T13:10:38Z</dcterms:created>
  <dcterms:modified xsi:type="dcterms:W3CDTF">2019-08-05T15:11:57Z</dcterms:modified>
</cp:coreProperties>
</file>