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316" r:id="rId2"/>
    <p:sldId id="282" r:id="rId3"/>
    <p:sldId id="285" r:id="rId4"/>
    <p:sldId id="283" r:id="rId5"/>
    <p:sldId id="284" r:id="rId6"/>
    <p:sldId id="286" r:id="rId7"/>
    <p:sldId id="315" r:id="rId8"/>
    <p:sldId id="266" r:id="rId9"/>
    <p:sldId id="280" r:id="rId10"/>
    <p:sldId id="287" r:id="rId11"/>
    <p:sldId id="279" r:id="rId12"/>
    <p:sldId id="288" r:id="rId13"/>
    <p:sldId id="293" r:id="rId14"/>
    <p:sldId id="294" r:id="rId15"/>
    <p:sldId id="295" r:id="rId16"/>
    <p:sldId id="296" r:id="rId17"/>
    <p:sldId id="299" r:id="rId18"/>
    <p:sldId id="300" r:id="rId19"/>
    <p:sldId id="301" r:id="rId20"/>
    <p:sldId id="277" r:id="rId21"/>
    <p:sldId id="304" r:id="rId22"/>
    <p:sldId id="314" r:id="rId23"/>
    <p:sldId id="305" r:id="rId24"/>
    <p:sldId id="306" r:id="rId25"/>
    <p:sldId id="307" r:id="rId26"/>
    <p:sldId id="308" r:id="rId27"/>
    <p:sldId id="302" r:id="rId28"/>
    <p:sldId id="303" r:id="rId29"/>
    <p:sldId id="270" r:id="rId30"/>
    <p:sldId id="313" r:id="rId31"/>
    <p:sldId id="290" r:id="rId32"/>
    <p:sldId id="291" r:id="rId33"/>
    <p:sldId id="292" r:id="rId34"/>
    <p:sldId id="274" r:id="rId35"/>
    <p:sldId id="27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422"/>
  </p:normalViewPr>
  <p:slideViewPr>
    <p:cSldViewPr snapToGrid="0">
      <p:cViewPr varScale="1">
        <p:scale>
          <a:sx n="68" d="100"/>
          <a:sy n="68" d="100"/>
        </p:scale>
        <p:origin x="9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3037F-B0B0-42A4-89CA-81002F3B7362}" type="datetimeFigureOut">
              <a:rPr lang="en-US" smtClean="0"/>
              <a:t>8/10/2020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EDC04A-109F-4D77-A818-86802FBEDCD0}" type="slidenum">
              <a:rPr lang="en-US" smtClean="0"/>
              <a:t>‹#›</a:t>
            </a:fld>
            <a:endParaRPr lang="en-US" dirty="0"/>
          </a:p>
        </p:txBody>
      </p:sp>
    </p:spTree>
    <p:extLst>
      <p:ext uri="{BB962C8B-B14F-4D97-AF65-F5344CB8AC3E}">
        <p14:creationId xmlns:p14="http://schemas.microsoft.com/office/powerpoint/2010/main" val="3022669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EDC04A-109F-4D77-A818-86802FBEDCD0}" type="slidenum">
              <a:rPr lang="en-US" smtClean="0"/>
              <a:t>2</a:t>
            </a:fld>
            <a:endParaRPr lang="en-US" dirty="0"/>
          </a:p>
        </p:txBody>
      </p:sp>
    </p:spTree>
    <p:extLst>
      <p:ext uri="{BB962C8B-B14F-4D97-AF65-F5344CB8AC3E}">
        <p14:creationId xmlns:p14="http://schemas.microsoft.com/office/powerpoint/2010/main" val="533865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do these requirements come from…? SACSCOC</a:t>
            </a:r>
          </a:p>
        </p:txBody>
      </p:sp>
      <p:sp>
        <p:nvSpPr>
          <p:cNvPr id="4" name="Slide Number Placeholder 3"/>
          <p:cNvSpPr>
            <a:spLocks noGrp="1"/>
          </p:cNvSpPr>
          <p:nvPr>
            <p:ph type="sldNum" sz="quarter" idx="10"/>
          </p:nvPr>
        </p:nvSpPr>
        <p:spPr/>
        <p:txBody>
          <a:bodyPr/>
          <a:lstStyle/>
          <a:p>
            <a:fld id="{10EDC04A-109F-4D77-A818-86802FBEDCD0}" type="slidenum">
              <a:rPr lang="en-US" smtClean="0"/>
              <a:t>8</a:t>
            </a:fld>
            <a:endParaRPr lang="en-US" dirty="0"/>
          </a:p>
        </p:txBody>
      </p:sp>
    </p:spTree>
    <p:extLst>
      <p:ext uri="{BB962C8B-B14F-4D97-AF65-F5344CB8AC3E}">
        <p14:creationId xmlns:p14="http://schemas.microsoft.com/office/powerpoint/2010/main" val="1392602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EDC04A-109F-4D77-A818-86802FBEDCD0}" type="slidenum">
              <a:rPr lang="en-US" smtClean="0"/>
              <a:t>9</a:t>
            </a:fld>
            <a:endParaRPr lang="en-US" dirty="0"/>
          </a:p>
        </p:txBody>
      </p:sp>
    </p:spTree>
    <p:extLst>
      <p:ext uri="{BB962C8B-B14F-4D97-AF65-F5344CB8AC3E}">
        <p14:creationId xmlns:p14="http://schemas.microsoft.com/office/powerpoint/2010/main" val="1511464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EDC04A-109F-4D77-A818-86802FBEDCD0}" type="slidenum">
              <a:rPr lang="en-US" smtClean="0"/>
              <a:t>16</a:t>
            </a:fld>
            <a:endParaRPr lang="en-US" dirty="0"/>
          </a:p>
        </p:txBody>
      </p:sp>
    </p:spTree>
    <p:extLst>
      <p:ext uri="{BB962C8B-B14F-4D97-AF65-F5344CB8AC3E}">
        <p14:creationId xmlns:p14="http://schemas.microsoft.com/office/powerpoint/2010/main" val="2722389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EDC04A-109F-4D77-A818-86802FBEDCD0}" type="slidenum">
              <a:rPr lang="en-US" smtClean="0"/>
              <a:t>34</a:t>
            </a:fld>
            <a:endParaRPr lang="en-US" dirty="0"/>
          </a:p>
        </p:txBody>
      </p:sp>
    </p:spTree>
    <p:extLst>
      <p:ext uri="{BB962C8B-B14F-4D97-AF65-F5344CB8AC3E}">
        <p14:creationId xmlns:p14="http://schemas.microsoft.com/office/powerpoint/2010/main" val="2904823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3773529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3952707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2119947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2536518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2390654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363622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178059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3543864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159136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587453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34CC23-7F8A-4F64-9D30-4CE22CAADEC4}"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CB6089-9979-4B00-B8EF-33DFE9A53524}" type="slidenum">
              <a:rPr lang="en-US" smtClean="0"/>
              <a:t>‹#›</a:t>
            </a:fld>
            <a:endParaRPr lang="en-US" dirty="0"/>
          </a:p>
        </p:txBody>
      </p:sp>
    </p:spTree>
    <p:extLst>
      <p:ext uri="{BB962C8B-B14F-4D97-AF65-F5344CB8AC3E}">
        <p14:creationId xmlns:p14="http://schemas.microsoft.com/office/powerpoint/2010/main" val="184456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34CC23-7F8A-4F64-9D30-4CE22CAADEC4}" type="datetimeFigureOut">
              <a:rPr lang="en-US" smtClean="0"/>
              <a:t>8/10/2020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B6089-9979-4B00-B8EF-33DFE9A53524}" type="slidenum">
              <a:rPr lang="en-US" smtClean="0"/>
              <a:t>‹#›</a:t>
            </a:fld>
            <a:endParaRPr lang="en-US" dirty="0"/>
          </a:p>
        </p:txBody>
      </p:sp>
    </p:spTree>
    <p:extLst>
      <p:ext uri="{BB962C8B-B14F-4D97-AF65-F5344CB8AC3E}">
        <p14:creationId xmlns:p14="http://schemas.microsoft.com/office/powerpoint/2010/main" val="2383146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jbatenhorst@southplainscollege.edu" TargetMode="External"/><Relationship Id="rId2" Type="http://schemas.openxmlformats.org/officeDocument/2006/relationships/hyperlink" Target="mailto:rfitzgerald@southplainscollege.edu"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southplainscollege.edu/admission-aid/apply/dualcredit/CoursesHighSchool.ph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6219" y="906621"/>
            <a:ext cx="10559562" cy="2056387"/>
          </a:xfrm>
        </p:spPr>
        <p:txBody>
          <a:bodyPr>
            <a:normAutofit/>
          </a:bodyPr>
          <a:lstStyle/>
          <a:p>
            <a:r>
              <a:rPr lang="en-US" sz="5000" dirty="0">
                <a:latin typeface="Arial" panose="020B0604020202020204" pitchFamily="34" charset="0"/>
                <a:cs typeface="Arial" panose="020B0604020202020204" pitchFamily="34" charset="0"/>
              </a:rPr>
              <a:t>South Plains College</a:t>
            </a:r>
            <a:br>
              <a:rPr lang="en-US" sz="5000" dirty="0">
                <a:latin typeface="Arial" panose="020B0604020202020204" pitchFamily="34" charset="0"/>
                <a:cs typeface="Arial" panose="020B0604020202020204" pitchFamily="34" charset="0"/>
              </a:rPr>
            </a:br>
            <a:r>
              <a:rPr lang="en-US" sz="5000" dirty="0">
                <a:latin typeface="Arial" panose="020B0604020202020204" pitchFamily="34" charset="0"/>
                <a:cs typeface="Arial" panose="020B0604020202020204" pitchFamily="34" charset="0"/>
              </a:rPr>
              <a:t>2020 Administrator &amp; Adjunct Update</a:t>
            </a:r>
          </a:p>
        </p:txBody>
      </p:sp>
      <p:sp>
        <p:nvSpPr>
          <p:cNvPr id="3" name="Subtitle 2"/>
          <p:cNvSpPr>
            <a:spLocks noGrp="1"/>
          </p:cNvSpPr>
          <p:nvPr>
            <p:ph type="subTitle" idx="1"/>
          </p:nvPr>
        </p:nvSpPr>
        <p:spPr>
          <a:xfrm>
            <a:off x="1524000" y="3815862"/>
            <a:ext cx="9144000" cy="1545527"/>
          </a:xfrm>
        </p:spPr>
        <p:txBody>
          <a:bodyPr>
            <a:normAutofit fontScale="70000" lnSpcReduction="20000"/>
          </a:bodyPr>
          <a:lstStyle/>
          <a:p>
            <a:r>
              <a:rPr lang="en-US" dirty="0">
                <a:latin typeface="Arial" panose="020B0604020202020204" pitchFamily="34" charset="0"/>
                <a:cs typeface="Arial" panose="020B0604020202020204" pitchFamily="34" charset="0"/>
              </a:rPr>
              <a:t>TSI Update</a:t>
            </a:r>
          </a:p>
          <a:p>
            <a:r>
              <a:rPr lang="en-US" dirty="0">
                <a:latin typeface="Arial" panose="020B0604020202020204" pitchFamily="34" charset="0"/>
                <a:cs typeface="Arial" panose="020B0604020202020204" pitchFamily="34" charset="0"/>
              </a:rPr>
              <a:t>Ryan Fitzgerald</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will begin shortly!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7577" y="5795506"/>
            <a:ext cx="2564423" cy="1062494"/>
          </a:xfrm>
          <a:prstGeom prst="rect">
            <a:avLst/>
          </a:prstGeom>
        </p:spPr>
      </p:pic>
    </p:spTree>
    <p:extLst>
      <p:ext uri="{BB962C8B-B14F-4D97-AF65-F5344CB8AC3E}">
        <p14:creationId xmlns:p14="http://schemas.microsoft.com/office/powerpoint/2010/main" val="3731983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What Courses are Available for Dual Credit?</a:t>
            </a:r>
          </a:p>
        </p:txBody>
      </p:sp>
      <p:sp>
        <p:nvSpPr>
          <p:cNvPr id="3" name="Content Placeholder 2"/>
          <p:cNvSpPr>
            <a:spLocks noGrp="1"/>
          </p:cNvSpPr>
          <p:nvPr>
            <p:ph idx="1"/>
          </p:nvPr>
        </p:nvSpPr>
        <p:spPr/>
        <p:txBody>
          <a:bodyPr/>
          <a:lstStyle/>
          <a:p>
            <a:pPr marL="0" indent="0">
              <a:buNone/>
            </a:pPr>
            <a:r>
              <a:rPr lang="en-US" dirty="0"/>
              <a:t>What courses are eligible?</a:t>
            </a:r>
          </a:p>
          <a:p>
            <a:pPr marL="0" indent="0">
              <a:buNone/>
            </a:pPr>
            <a:endParaRPr lang="en-US" dirty="0"/>
          </a:p>
          <a:p>
            <a:pPr marL="457200" indent="-457200">
              <a:spcBef>
                <a:spcPts val="0"/>
              </a:spcBef>
              <a:buFont typeface="+mj-lt"/>
              <a:buAutoNum type="arabicParenR"/>
              <a:defRPr/>
            </a:pPr>
            <a:r>
              <a:rPr lang="en-US" dirty="0">
                <a:ea typeface="Tahoma" panose="020B0604030504040204" pitchFamily="34" charset="0"/>
                <a:cs typeface="Tahoma" panose="020B0604030504040204" pitchFamily="34" charset="0"/>
              </a:rPr>
              <a:t>Those in the </a:t>
            </a:r>
            <a:r>
              <a:rPr lang="en-US" u="sng" dirty="0">
                <a:ea typeface="Tahoma" panose="020B0604030504040204" pitchFamily="34" charset="0"/>
                <a:cs typeface="Tahoma" panose="020B0604030504040204" pitchFamily="34" charset="0"/>
              </a:rPr>
              <a:t>core curriculum</a:t>
            </a:r>
            <a:r>
              <a:rPr lang="en-US" dirty="0">
                <a:ea typeface="Tahoma" panose="020B0604030504040204" pitchFamily="34" charset="0"/>
                <a:cs typeface="Tahoma" panose="020B0604030504040204" pitchFamily="34" charset="0"/>
              </a:rPr>
              <a:t> of the public institution of higher education providing the credit; </a:t>
            </a:r>
          </a:p>
          <a:p>
            <a:pPr marL="457200" indent="-457200">
              <a:spcBef>
                <a:spcPts val="0"/>
              </a:spcBef>
              <a:buFont typeface="+mj-lt"/>
              <a:buAutoNum type="arabicParenR"/>
              <a:defRPr/>
            </a:pPr>
            <a:r>
              <a:rPr lang="en-US" dirty="0">
                <a:ea typeface="Tahoma" panose="020B0604030504040204" pitchFamily="34" charset="0"/>
                <a:cs typeface="Tahoma" panose="020B0604030504040204" pitchFamily="34" charset="0"/>
              </a:rPr>
              <a:t>a </a:t>
            </a:r>
            <a:r>
              <a:rPr lang="en-US" u="sng" dirty="0">
                <a:ea typeface="Tahoma" panose="020B0604030504040204" pitchFamily="34" charset="0"/>
                <a:cs typeface="Tahoma" panose="020B0604030504040204" pitchFamily="34" charset="0"/>
              </a:rPr>
              <a:t>career and technical education</a:t>
            </a:r>
            <a:r>
              <a:rPr lang="en-US" dirty="0">
                <a:ea typeface="Tahoma" panose="020B0604030504040204" pitchFamily="34" charset="0"/>
                <a:cs typeface="Tahoma" panose="020B0604030504040204" pitchFamily="34" charset="0"/>
              </a:rPr>
              <a:t> course; or </a:t>
            </a:r>
          </a:p>
          <a:p>
            <a:pPr marL="457200" indent="-457200">
              <a:spcBef>
                <a:spcPts val="0"/>
              </a:spcBef>
              <a:buFont typeface="+mj-lt"/>
              <a:buAutoNum type="arabicParenR"/>
              <a:defRPr/>
            </a:pPr>
            <a:r>
              <a:rPr lang="en-US" dirty="0">
                <a:ea typeface="Tahoma" panose="020B0604030504040204" pitchFamily="34" charset="0"/>
                <a:cs typeface="Tahoma" panose="020B0604030504040204" pitchFamily="34" charset="0"/>
              </a:rPr>
              <a:t>a </a:t>
            </a:r>
            <a:r>
              <a:rPr lang="en-US" u="sng" dirty="0">
                <a:ea typeface="Tahoma" panose="020B0604030504040204" pitchFamily="34" charset="0"/>
                <a:cs typeface="Tahoma" panose="020B0604030504040204" pitchFamily="34" charset="0"/>
              </a:rPr>
              <a:t>foreign language</a:t>
            </a:r>
            <a:r>
              <a:rPr lang="en-US" dirty="0">
                <a:ea typeface="Tahoma" panose="020B0604030504040204" pitchFamily="34" charset="0"/>
                <a:cs typeface="Tahoma" panose="020B0604030504040204" pitchFamily="34" charset="0"/>
              </a:rPr>
              <a:t> course. </a:t>
            </a:r>
          </a:p>
          <a:p>
            <a:pPr marL="0" indent="0">
              <a:spcBef>
                <a:spcPts val="0"/>
              </a:spcBef>
              <a:buClr>
                <a:srgbClr val="C00000"/>
              </a:buClr>
              <a:buNone/>
              <a:defRPr/>
            </a:pPr>
            <a:endParaRPr lang="en-US" dirty="0">
              <a:ea typeface="Tahoma" panose="020B0604030504040204" pitchFamily="34" charset="0"/>
              <a:cs typeface="Tahoma" panose="020B0604030504040204" pitchFamily="34" charset="0"/>
            </a:endParaRPr>
          </a:p>
          <a:p>
            <a:pPr marL="0" indent="0">
              <a:spcBef>
                <a:spcPts val="0"/>
              </a:spcBef>
              <a:buNone/>
              <a:defRPr/>
            </a:pPr>
            <a:r>
              <a:rPr lang="en-US" sz="2400" dirty="0">
                <a:solidFill>
                  <a:prstClr val="black"/>
                </a:solidFill>
                <a:ea typeface="Tahoma" panose="020B0604030504040204" pitchFamily="34" charset="0"/>
                <a:cs typeface="Tahoma" panose="020B0604030504040204" pitchFamily="34" charset="0"/>
              </a:rPr>
              <a:t>*</a:t>
            </a:r>
            <a:r>
              <a:rPr lang="en-US" sz="2400" u="sng" dirty="0">
                <a:solidFill>
                  <a:prstClr val="black"/>
                </a:solidFill>
                <a:ea typeface="Tahoma" panose="020B0604030504040204" pitchFamily="34" charset="0"/>
                <a:cs typeface="Tahoma" panose="020B0604030504040204" pitchFamily="34" charset="0"/>
              </a:rPr>
              <a:t>No developmental education or remedial courses</a:t>
            </a:r>
            <a:r>
              <a:rPr lang="en-US" sz="2400" dirty="0">
                <a:solidFill>
                  <a:prstClr val="black"/>
                </a:solidFill>
                <a:ea typeface="Tahoma" panose="020B0604030504040204" pitchFamily="34" charset="0"/>
                <a:cs typeface="Tahoma" panose="020B0604030504040204" pitchFamily="34" charset="0"/>
              </a:rPr>
              <a:t> can be offered for dual credit.</a:t>
            </a:r>
          </a:p>
          <a:p>
            <a:endParaRPr lang="en-US" dirty="0"/>
          </a:p>
        </p:txBody>
      </p:sp>
    </p:spTree>
    <p:extLst>
      <p:ext uri="{BB962C8B-B14F-4D97-AF65-F5344CB8AC3E}">
        <p14:creationId xmlns:p14="http://schemas.microsoft.com/office/powerpoint/2010/main" val="3904292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Courses (cont.)</a:t>
            </a:r>
          </a:p>
        </p:txBody>
      </p:sp>
      <p:sp>
        <p:nvSpPr>
          <p:cNvPr id="3" name="Content Placeholder 2"/>
          <p:cNvSpPr>
            <a:spLocks noGrp="1"/>
          </p:cNvSpPr>
          <p:nvPr>
            <p:ph idx="1"/>
          </p:nvPr>
        </p:nvSpPr>
        <p:spPr/>
        <p:txBody>
          <a:bodyPr/>
          <a:lstStyle/>
          <a:p>
            <a:pPr marL="0" indent="0">
              <a:buNone/>
            </a:pPr>
            <a:r>
              <a:rPr lang="en-US" b="1" dirty="0">
                <a:solidFill>
                  <a:prstClr val="black"/>
                </a:solidFill>
                <a:ea typeface="Tahoma" panose="020B0604030504040204" pitchFamily="34" charset="0"/>
                <a:cs typeface="Tahoma" panose="020B0604030504040204" pitchFamily="34" charset="0"/>
              </a:rPr>
              <a:t>Exception -</a:t>
            </a:r>
          </a:p>
          <a:p>
            <a:pPr marL="0" indent="0">
              <a:buNone/>
            </a:pPr>
            <a:r>
              <a:rPr lang="en-US" dirty="0">
                <a:solidFill>
                  <a:prstClr val="black"/>
                </a:solidFill>
                <a:ea typeface="Tahoma" panose="020B0604030504040204" pitchFamily="34" charset="0"/>
                <a:cs typeface="Tahoma" panose="020B0604030504040204" pitchFamily="34" charset="0"/>
              </a:rPr>
              <a:t>Courses offered as part of an early college program…</a:t>
            </a:r>
            <a:endParaRPr lang="en-US" dirty="0">
              <a:ea typeface="Tahoma" panose="020B0604030504040204" pitchFamily="34" charset="0"/>
              <a:cs typeface="Tahoma" panose="020B0604030504040204" pitchFamily="34" charset="0"/>
            </a:endParaRPr>
          </a:p>
          <a:p>
            <a:r>
              <a:rPr lang="en-US" sz="2600" dirty="0">
                <a:ea typeface="Tahoma" panose="020B0604030504040204" pitchFamily="34" charset="0"/>
                <a:cs typeface="Tahoma" panose="020B0604030504040204" pitchFamily="34" charset="0"/>
              </a:rPr>
              <a:t>Any college course for dual credit offered as part of an early college program must be a core curriculum course of the public institution of higher education providing the credit, a career and technical education course, a foreign language course, or </a:t>
            </a:r>
            <a:r>
              <a:rPr lang="en-US" sz="2600" u="sng" dirty="0">
                <a:ea typeface="Tahoma" panose="020B0604030504040204" pitchFamily="34" charset="0"/>
                <a:cs typeface="Tahoma" panose="020B0604030504040204" pitchFamily="34" charset="0"/>
              </a:rPr>
              <a:t>course that satisfies specific degree plan requirements</a:t>
            </a:r>
            <a:r>
              <a:rPr lang="en-US" sz="2600" dirty="0">
                <a:ea typeface="Tahoma" panose="020B0604030504040204" pitchFamily="34" charset="0"/>
                <a:cs typeface="Tahoma" panose="020B0604030504040204" pitchFamily="34" charset="0"/>
              </a:rPr>
              <a:t> leading to </a:t>
            </a:r>
            <a:r>
              <a:rPr lang="en-US" sz="2600" u="sng" dirty="0">
                <a:ea typeface="Tahoma" panose="020B0604030504040204" pitchFamily="34" charset="0"/>
                <a:cs typeface="Tahoma" panose="020B0604030504040204" pitchFamily="34" charset="0"/>
              </a:rPr>
              <a:t>the completion of a Board approved certificate, AA, AS, AAS degree program, or FOS.</a:t>
            </a:r>
          </a:p>
          <a:p>
            <a:pPr marL="0" indent="0">
              <a:buNone/>
            </a:pPr>
            <a:endParaRPr lang="en-US" dirty="0"/>
          </a:p>
        </p:txBody>
      </p:sp>
    </p:spTree>
    <p:extLst>
      <p:ext uri="{BB962C8B-B14F-4D97-AF65-F5344CB8AC3E}">
        <p14:creationId xmlns:p14="http://schemas.microsoft.com/office/powerpoint/2010/main" val="42221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725BF-CCB6-DD48-A174-BB6AD5475292}"/>
              </a:ext>
            </a:extLst>
          </p:cNvPr>
          <p:cNvSpPr>
            <a:spLocks noGrp="1"/>
          </p:cNvSpPr>
          <p:nvPr>
            <p:ph type="title"/>
          </p:nvPr>
        </p:nvSpPr>
        <p:spPr/>
        <p:txBody>
          <a:bodyPr>
            <a:normAutofit/>
          </a:bodyPr>
          <a:lstStyle/>
          <a:p>
            <a:r>
              <a:rPr lang="en-US" sz="3600" dirty="0"/>
              <a:t>Adjunct Expectations</a:t>
            </a:r>
          </a:p>
        </p:txBody>
      </p:sp>
      <p:sp>
        <p:nvSpPr>
          <p:cNvPr id="3" name="Content Placeholder 2">
            <a:extLst>
              <a:ext uri="{FF2B5EF4-FFF2-40B4-BE49-F238E27FC236}">
                <a16:creationId xmlns:a16="http://schemas.microsoft.com/office/drawing/2014/main" id="{3191201B-1679-D549-A2D3-926C2D3E3D37}"/>
              </a:ext>
            </a:extLst>
          </p:cNvPr>
          <p:cNvSpPr>
            <a:spLocks noGrp="1"/>
          </p:cNvSpPr>
          <p:nvPr>
            <p:ph idx="1"/>
          </p:nvPr>
        </p:nvSpPr>
        <p:spPr>
          <a:xfrm>
            <a:off x="838200" y="1690688"/>
            <a:ext cx="10515600" cy="4351338"/>
          </a:xfrm>
        </p:spPr>
        <p:txBody>
          <a:bodyPr>
            <a:normAutofit fontScale="85000" lnSpcReduction="20000"/>
          </a:bodyPr>
          <a:lstStyle/>
          <a:p>
            <a:pPr lvl="0"/>
            <a:r>
              <a:rPr lang="en-US" dirty="0"/>
              <a:t>Attend at least </a:t>
            </a:r>
            <a:r>
              <a:rPr lang="en-US" b="1" dirty="0"/>
              <a:t>one</a:t>
            </a:r>
            <a:r>
              <a:rPr lang="en-US" dirty="0"/>
              <a:t> department meeting per year;</a:t>
            </a:r>
          </a:p>
          <a:p>
            <a:pPr lvl="0"/>
            <a:r>
              <a:rPr lang="en-US" dirty="0"/>
              <a:t>Submit course </a:t>
            </a:r>
            <a:r>
              <a:rPr lang="en-US" b="1" dirty="0"/>
              <a:t>syllabi </a:t>
            </a:r>
            <a:r>
              <a:rPr lang="en-US" dirty="0"/>
              <a:t>each semester;</a:t>
            </a:r>
          </a:p>
          <a:p>
            <a:pPr lvl="0"/>
            <a:r>
              <a:rPr lang="en-US" dirty="0"/>
              <a:t>Verify </a:t>
            </a:r>
            <a:r>
              <a:rPr lang="en-US" b="1" dirty="0"/>
              <a:t>class rosters</a:t>
            </a:r>
            <a:r>
              <a:rPr lang="en-US" dirty="0"/>
              <a:t> each semester when notified by the Registrar;</a:t>
            </a:r>
          </a:p>
          <a:p>
            <a:pPr lvl="0"/>
            <a:r>
              <a:rPr lang="en-US" dirty="0"/>
              <a:t>Submit final course </a:t>
            </a:r>
            <a:r>
              <a:rPr lang="en-US" b="1" dirty="0"/>
              <a:t>grades</a:t>
            </a:r>
            <a:r>
              <a:rPr lang="en-US" dirty="0"/>
              <a:t> by the deadline set by the Admissions and Records Office each semester;</a:t>
            </a:r>
          </a:p>
          <a:p>
            <a:pPr lvl="0"/>
            <a:r>
              <a:rPr lang="en-US" dirty="0"/>
              <a:t>Submit an SPC </a:t>
            </a:r>
            <a:r>
              <a:rPr lang="en-US" b="1" dirty="0"/>
              <a:t>grade book</a:t>
            </a:r>
            <a:r>
              <a:rPr lang="en-US" dirty="0"/>
              <a:t> to the Admissions and Records Office at the end of each semester;</a:t>
            </a:r>
          </a:p>
          <a:p>
            <a:pPr lvl="0"/>
            <a:r>
              <a:rPr lang="en-US" dirty="0"/>
              <a:t>Provide </a:t>
            </a:r>
            <a:r>
              <a:rPr lang="en-US" b="1" dirty="0"/>
              <a:t>instruction</a:t>
            </a:r>
            <a:r>
              <a:rPr lang="en-US" dirty="0"/>
              <a:t> consistent with departmental objectives and expectations;</a:t>
            </a:r>
          </a:p>
          <a:p>
            <a:pPr lvl="0"/>
            <a:r>
              <a:rPr lang="en-US" dirty="0"/>
              <a:t>Adhere to SPC and departmental policies regarding </a:t>
            </a:r>
            <a:r>
              <a:rPr lang="en-US" b="1" dirty="0"/>
              <a:t>grading, textbooks, evaluations, and curriculum</a:t>
            </a:r>
            <a:r>
              <a:rPr lang="en-US" dirty="0"/>
              <a:t>;</a:t>
            </a:r>
          </a:p>
          <a:p>
            <a:pPr lvl="0"/>
            <a:r>
              <a:rPr lang="en-US" dirty="0"/>
              <a:t>Check </a:t>
            </a:r>
            <a:r>
              <a:rPr lang="en-US" b="1" dirty="0"/>
              <a:t>SPC email</a:t>
            </a:r>
            <a:r>
              <a:rPr lang="en-US" dirty="0"/>
              <a:t> on a regular basis to stay apprised of information from SPC.</a:t>
            </a:r>
          </a:p>
          <a:p>
            <a:endParaRPr lang="en-US" dirty="0"/>
          </a:p>
        </p:txBody>
      </p:sp>
    </p:spTree>
    <p:extLst>
      <p:ext uri="{BB962C8B-B14F-4D97-AF65-F5344CB8AC3E}">
        <p14:creationId xmlns:p14="http://schemas.microsoft.com/office/powerpoint/2010/main" val="844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D8E47-8992-CC4F-A313-1DEB55868B85}"/>
              </a:ext>
            </a:extLst>
          </p:cNvPr>
          <p:cNvSpPr>
            <a:spLocks noGrp="1"/>
          </p:cNvSpPr>
          <p:nvPr>
            <p:ph type="title"/>
          </p:nvPr>
        </p:nvSpPr>
        <p:spPr/>
        <p:txBody>
          <a:bodyPr>
            <a:normAutofit/>
          </a:bodyPr>
          <a:lstStyle/>
          <a:p>
            <a:r>
              <a:rPr lang="en-US" sz="3600" dirty="0"/>
              <a:t>Course Syllabi</a:t>
            </a:r>
          </a:p>
        </p:txBody>
      </p:sp>
      <p:sp>
        <p:nvSpPr>
          <p:cNvPr id="3" name="Content Placeholder 2">
            <a:extLst>
              <a:ext uri="{FF2B5EF4-FFF2-40B4-BE49-F238E27FC236}">
                <a16:creationId xmlns:a16="http://schemas.microsoft.com/office/drawing/2014/main" id="{06212ECF-FA8F-B246-9461-4B688ECD968F}"/>
              </a:ext>
            </a:extLst>
          </p:cNvPr>
          <p:cNvSpPr>
            <a:spLocks noGrp="1"/>
          </p:cNvSpPr>
          <p:nvPr>
            <p:ph idx="1"/>
          </p:nvPr>
        </p:nvSpPr>
        <p:spPr>
          <a:xfrm>
            <a:off x="838200" y="1690688"/>
            <a:ext cx="10515600" cy="4351338"/>
          </a:xfrm>
        </p:spPr>
        <p:txBody>
          <a:bodyPr>
            <a:normAutofit lnSpcReduction="10000"/>
          </a:bodyPr>
          <a:lstStyle/>
          <a:p>
            <a:r>
              <a:rPr lang="en-US" dirty="0"/>
              <a:t>Course syllabus must include all mandatory syllabus statements, which include the College’s Diversity Statement, Disability Statement, Nondiscrimination Policy, &amp; Title IX Pregnancy Accommodations Statement.</a:t>
            </a:r>
          </a:p>
          <a:p>
            <a:pPr marL="0" indent="0">
              <a:buNone/>
            </a:pPr>
            <a:endParaRPr lang="en-US" dirty="0"/>
          </a:p>
          <a:p>
            <a:r>
              <a:rPr lang="en-US" dirty="0"/>
              <a:t>Course syllabi must be submitted electronically to both the academic department’s administrative assistant and to the Dual Credit Office.  </a:t>
            </a:r>
          </a:p>
          <a:p>
            <a:r>
              <a:rPr lang="en-US" dirty="0"/>
              <a:t>Submission deadline is </a:t>
            </a:r>
            <a:r>
              <a:rPr lang="en-US" u="sng" dirty="0"/>
              <a:t>August 24</a:t>
            </a:r>
            <a:r>
              <a:rPr lang="en-US" u="sng" baseline="30000" dirty="0"/>
              <a:t>th</a:t>
            </a:r>
            <a:endParaRPr lang="en-US" dirty="0"/>
          </a:p>
          <a:p>
            <a:r>
              <a:rPr lang="en-US" dirty="0"/>
              <a:t>Include course &amp; section numbers, title, and correct dates.</a:t>
            </a:r>
          </a:p>
          <a:p>
            <a:endParaRPr lang="en-US" dirty="0"/>
          </a:p>
        </p:txBody>
      </p:sp>
    </p:spTree>
    <p:extLst>
      <p:ext uri="{BB962C8B-B14F-4D97-AF65-F5344CB8AC3E}">
        <p14:creationId xmlns:p14="http://schemas.microsoft.com/office/powerpoint/2010/main" val="3956084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3C340-14A1-2947-89E9-F609491F0364}"/>
              </a:ext>
            </a:extLst>
          </p:cNvPr>
          <p:cNvSpPr>
            <a:spLocks noGrp="1"/>
          </p:cNvSpPr>
          <p:nvPr>
            <p:ph type="title"/>
          </p:nvPr>
        </p:nvSpPr>
        <p:spPr/>
        <p:txBody>
          <a:bodyPr>
            <a:normAutofit/>
          </a:bodyPr>
          <a:lstStyle/>
          <a:p>
            <a:r>
              <a:rPr lang="en-US" sz="3600" dirty="0"/>
              <a:t>SPC Curriculum Vitae (CV)</a:t>
            </a:r>
          </a:p>
        </p:txBody>
      </p:sp>
      <p:sp>
        <p:nvSpPr>
          <p:cNvPr id="3" name="Content Placeholder 2">
            <a:extLst>
              <a:ext uri="{FF2B5EF4-FFF2-40B4-BE49-F238E27FC236}">
                <a16:creationId xmlns:a16="http://schemas.microsoft.com/office/drawing/2014/main" id="{6DE7C511-A1A0-1542-8ED9-0344EE0A182A}"/>
              </a:ext>
            </a:extLst>
          </p:cNvPr>
          <p:cNvSpPr>
            <a:spLocks noGrp="1"/>
          </p:cNvSpPr>
          <p:nvPr>
            <p:ph idx="1"/>
          </p:nvPr>
        </p:nvSpPr>
        <p:spPr>
          <a:xfrm>
            <a:off x="838200" y="1973371"/>
            <a:ext cx="10515600" cy="4351338"/>
          </a:xfrm>
        </p:spPr>
        <p:txBody>
          <a:bodyPr/>
          <a:lstStyle/>
          <a:p>
            <a:r>
              <a:rPr lang="en-US" dirty="0"/>
              <a:t>New instructors need to submit a completed CV form to the Dual Credit Office.</a:t>
            </a:r>
          </a:p>
          <a:p>
            <a:r>
              <a:rPr lang="en-US" dirty="0"/>
              <a:t>Returning instructors are encouraged to update their CV as changes occur.</a:t>
            </a:r>
          </a:p>
          <a:p>
            <a:r>
              <a:rPr lang="en-US" dirty="0"/>
              <a:t>Vitae will be posted on the SPC website along with course syllabi.</a:t>
            </a:r>
          </a:p>
          <a:p>
            <a:r>
              <a:rPr lang="en-US" dirty="0"/>
              <a:t>Vitae needs to be submitted by the first day of class (August 24</a:t>
            </a:r>
            <a:r>
              <a:rPr lang="en-US" baseline="30000" dirty="0"/>
              <a:t>th</a:t>
            </a:r>
            <a:r>
              <a:rPr lang="en-US" dirty="0"/>
              <a:t>).</a:t>
            </a:r>
          </a:p>
          <a:p>
            <a:endParaRPr lang="en-US" dirty="0"/>
          </a:p>
        </p:txBody>
      </p:sp>
    </p:spTree>
    <p:extLst>
      <p:ext uri="{BB962C8B-B14F-4D97-AF65-F5344CB8AC3E}">
        <p14:creationId xmlns:p14="http://schemas.microsoft.com/office/powerpoint/2010/main" val="524429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Class Rosters</a:t>
            </a:r>
          </a:p>
        </p:txBody>
      </p:sp>
      <p:sp>
        <p:nvSpPr>
          <p:cNvPr id="3" name="Content Placeholder 2"/>
          <p:cNvSpPr>
            <a:spLocks noGrp="1"/>
          </p:cNvSpPr>
          <p:nvPr>
            <p:ph idx="1"/>
          </p:nvPr>
        </p:nvSpPr>
        <p:spPr>
          <a:xfrm>
            <a:off x="838200" y="1690688"/>
            <a:ext cx="10515600" cy="4351338"/>
          </a:xfrm>
        </p:spPr>
        <p:txBody>
          <a:bodyPr/>
          <a:lstStyle/>
          <a:p>
            <a:endParaRPr lang="en-US" dirty="0"/>
          </a:p>
          <a:p>
            <a:r>
              <a:rPr lang="en-US" dirty="0"/>
              <a:t>Verify your class rosters before the 12</a:t>
            </a:r>
            <a:r>
              <a:rPr lang="en-US" baseline="30000" dirty="0"/>
              <a:t>th</a:t>
            </a:r>
            <a:r>
              <a:rPr lang="en-US" dirty="0"/>
              <a:t> class day.</a:t>
            </a:r>
          </a:p>
          <a:p>
            <a:r>
              <a:rPr lang="en-US" dirty="0"/>
              <a:t>Students can’t be enrolled after the 12</a:t>
            </a:r>
            <a:r>
              <a:rPr lang="en-US" baseline="30000" dirty="0"/>
              <a:t>th</a:t>
            </a:r>
            <a:r>
              <a:rPr lang="en-US" dirty="0"/>
              <a:t> class day - September 9</a:t>
            </a:r>
            <a:r>
              <a:rPr lang="en-US" baseline="30000" dirty="0"/>
              <a:t>th</a:t>
            </a:r>
            <a:r>
              <a:rPr lang="en-US" dirty="0"/>
              <a:t>. </a:t>
            </a:r>
          </a:p>
          <a:p>
            <a:r>
              <a:rPr lang="en-US" dirty="0"/>
              <a:t>Instructions will be emailed to you from the Registrar on the 13</a:t>
            </a:r>
            <a:r>
              <a:rPr lang="en-US" baseline="30000" dirty="0"/>
              <a:t>th</a:t>
            </a:r>
            <a:r>
              <a:rPr lang="en-US" dirty="0"/>
              <a:t> class day, detailing the roster verification process.</a:t>
            </a:r>
          </a:p>
          <a:p>
            <a:pPr marL="0" indent="0">
              <a:buNone/>
            </a:pPr>
            <a:endParaRPr lang="en-US" dirty="0"/>
          </a:p>
        </p:txBody>
      </p:sp>
    </p:spTree>
    <p:extLst>
      <p:ext uri="{BB962C8B-B14F-4D97-AF65-F5344CB8AC3E}">
        <p14:creationId xmlns:p14="http://schemas.microsoft.com/office/powerpoint/2010/main" val="336659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Final Grades</a:t>
            </a:r>
          </a:p>
        </p:txBody>
      </p:sp>
      <p:sp>
        <p:nvSpPr>
          <p:cNvPr id="3" name="Content Placeholder 2"/>
          <p:cNvSpPr>
            <a:spLocks noGrp="1"/>
          </p:cNvSpPr>
          <p:nvPr>
            <p:ph idx="1"/>
          </p:nvPr>
        </p:nvSpPr>
        <p:spPr>
          <a:xfrm>
            <a:off x="838200" y="1492212"/>
            <a:ext cx="10515600" cy="4645572"/>
          </a:xfrm>
        </p:spPr>
        <p:txBody>
          <a:bodyPr>
            <a:normAutofit fontScale="77500" lnSpcReduction="20000"/>
          </a:bodyPr>
          <a:lstStyle/>
          <a:p>
            <a:pPr marL="0" indent="0">
              <a:buNone/>
            </a:pPr>
            <a:endParaRPr lang="en-US" dirty="0"/>
          </a:p>
          <a:p>
            <a:r>
              <a:rPr lang="en-US" sz="2400" dirty="0"/>
              <a:t>Instructions for submitting final grades will be sent to your SPC email address, from the Registrar.</a:t>
            </a:r>
          </a:p>
          <a:p>
            <a:r>
              <a:rPr lang="en-US" sz="2400" dirty="0"/>
              <a:t>Grades must be submitted through Colleague Self-Service by the deadline.</a:t>
            </a:r>
          </a:p>
          <a:p>
            <a:pPr marL="0" indent="0">
              <a:buNone/>
            </a:pPr>
            <a:r>
              <a:rPr lang="en-US" sz="2400" dirty="0"/>
              <a:t>   (You will also be asked to submit your gradebook to the Registrar’s Office)</a:t>
            </a:r>
          </a:p>
          <a:p>
            <a:pPr marL="0" indent="0">
              <a:buNone/>
            </a:pPr>
            <a:endParaRPr lang="en-US" sz="2400" dirty="0"/>
          </a:p>
          <a:p>
            <a:pPr marL="0" indent="0">
              <a:buNone/>
            </a:pPr>
            <a:endParaRPr lang="en-US" sz="2400" dirty="0"/>
          </a:p>
          <a:p>
            <a:r>
              <a:rPr lang="en-US" sz="2400" dirty="0"/>
              <a:t>Instead of submitting a traditional letter grade, all dual credit instructors will select a final numeric value - if a student has earned an "87" in class, the instructor will select "87" from the drop down menu - behind the scenes that grade will translate to a letter grade of a "B" on the student's academic record and transcript.</a:t>
            </a:r>
          </a:p>
          <a:p>
            <a:r>
              <a:rPr lang="en-US" sz="2400" dirty="0"/>
              <a:t>Grade Change Forms can be submitted to the Dual Credit Office - must be completed within 6 months.</a:t>
            </a:r>
          </a:p>
          <a:p>
            <a:pPr marL="0" indent="0">
              <a:buNone/>
            </a:pPr>
            <a:endParaRPr lang="en-US" sz="2400" dirty="0"/>
          </a:p>
          <a:p>
            <a:endParaRPr lang="en-US" sz="2400" dirty="0"/>
          </a:p>
          <a:p>
            <a:r>
              <a:rPr lang="en-US" sz="2400" dirty="0"/>
              <a:t>FERPA</a:t>
            </a:r>
          </a:p>
          <a:p>
            <a:endParaRPr lang="en-US" dirty="0"/>
          </a:p>
        </p:txBody>
      </p:sp>
    </p:spTree>
    <p:extLst>
      <p:ext uri="{BB962C8B-B14F-4D97-AF65-F5344CB8AC3E}">
        <p14:creationId xmlns:p14="http://schemas.microsoft.com/office/powerpoint/2010/main" val="2133398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Course Evaluations</a:t>
            </a:r>
          </a:p>
        </p:txBody>
      </p:sp>
      <p:sp>
        <p:nvSpPr>
          <p:cNvPr id="3" name="Content Placeholder 2"/>
          <p:cNvSpPr>
            <a:spLocks noGrp="1"/>
          </p:cNvSpPr>
          <p:nvPr>
            <p:ph idx="1"/>
          </p:nvPr>
        </p:nvSpPr>
        <p:spPr>
          <a:xfrm>
            <a:off x="838200" y="1690688"/>
            <a:ext cx="10515600" cy="4351338"/>
          </a:xfrm>
        </p:spPr>
        <p:txBody>
          <a:bodyPr/>
          <a:lstStyle/>
          <a:p>
            <a:endParaRPr lang="en-US" dirty="0"/>
          </a:p>
          <a:p>
            <a:r>
              <a:rPr lang="en-US" sz="2400" dirty="0"/>
              <a:t>Students must complete an online evaluation instrument towards the end of each semester – students will be notified when course evaluations are open.</a:t>
            </a:r>
          </a:p>
          <a:p>
            <a:r>
              <a:rPr lang="en-US" sz="2400" dirty="0"/>
              <a:t>Evaluations are an accreditation requirement.</a:t>
            </a:r>
          </a:p>
          <a:p>
            <a:r>
              <a:rPr lang="en-US" sz="2400" dirty="0"/>
              <a:t>Beginning the 2020-2021 academic, on-site visits will be made to evaluate dual credit instruction.</a:t>
            </a:r>
          </a:p>
          <a:p>
            <a:endParaRPr lang="en-US" dirty="0"/>
          </a:p>
        </p:txBody>
      </p:sp>
    </p:spTree>
    <p:extLst>
      <p:ext uri="{BB962C8B-B14F-4D97-AF65-F5344CB8AC3E}">
        <p14:creationId xmlns:p14="http://schemas.microsoft.com/office/powerpoint/2010/main" val="17694833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Stipends</a:t>
            </a:r>
          </a:p>
        </p:txBody>
      </p:sp>
      <p:sp>
        <p:nvSpPr>
          <p:cNvPr id="3" name="Content Placeholder 2"/>
          <p:cNvSpPr>
            <a:spLocks noGrp="1"/>
          </p:cNvSpPr>
          <p:nvPr>
            <p:ph idx="1"/>
          </p:nvPr>
        </p:nvSpPr>
        <p:spPr>
          <a:xfrm>
            <a:off x="838200" y="1690688"/>
            <a:ext cx="10515600" cy="4351338"/>
          </a:xfrm>
        </p:spPr>
        <p:txBody>
          <a:bodyPr/>
          <a:lstStyle/>
          <a:p>
            <a:endParaRPr lang="en-US" dirty="0"/>
          </a:p>
          <a:p>
            <a:r>
              <a:rPr lang="en-US" sz="2400" dirty="0"/>
              <a:t>Stipends are paid through direct deposit on October 1, November 1, and December 1 for the fall semester and on March 1, April 1, and May 1 for the spring semester.</a:t>
            </a:r>
          </a:p>
          <a:p>
            <a:endParaRPr lang="en-US" sz="2400" dirty="0"/>
          </a:p>
          <a:p>
            <a:r>
              <a:rPr lang="en-US" sz="2400" dirty="0"/>
              <a:t>Stipends are </a:t>
            </a:r>
            <a:r>
              <a:rPr lang="en-US" sz="2400" u="sng" dirty="0"/>
              <a:t>based on class enrollment as of the official census date</a:t>
            </a:r>
            <a:r>
              <a:rPr lang="en-US" sz="2400" dirty="0"/>
              <a:t> (the 12</a:t>
            </a:r>
            <a:r>
              <a:rPr lang="en-US" sz="2400" baseline="30000" dirty="0"/>
              <a:t>th</a:t>
            </a:r>
            <a:r>
              <a:rPr lang="en-US" sz="2400" dirty="0"/>
              <a:t> class day) of each semester.</a:t>
            </a:r>
          </a:p>
          <a:p>
            <a:endParaRPr lang="en-US" dirty="0"/>
          </a:p>
        </p:txBody>
      </p:sp>
    </p:spTree>
    <p:extLst>
      <p:ext uri="{BB962C8B-B14F-4D97-AF65-F5344CB8AC3E}">
        <p14:creationId xmlns:p14="http://schemas.microsoft.com/office/powerpoint/2010/main" val="1198922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Stipend Amounts for Academic Transfer Courses</a:t>
            </a:r>
          </a:p>
        </p:txBody>
      </p:sp>
      <p:pic>
        <p:nvPicPr>
          <p:cNvPr id="4" name="table"/>
          <p:cNvPicPr>
            <a:picLocks noGrp="1" noChangeAspect="1"/>
          </p:cNvPicPr>
          <p:nvPr>
            <p:ph idx="1"/>
          </p:nvPr>
        </p:nvPicPr>
        <p:blipFill>
          <a:blip r:embed="rId2"/>
          <a:stretch>
            <a:fillRect/>
          </a:stretch>
        </p:blipFill>
        <p:spPr>
          <a:xfrm>
            <a:off x="2456372" y="1690688"/>
            <a:ext cx="7279255" cy="4084674"/>
          </a:xfrm>
          <a:prstGeom prst="rect">
            <a:avLst/>
          </a:prstGeom>
        </p:spPr>
      </p:pic>
    </p:spTree>
    <p:extLst>
      <p:ext uri="{BB962C8B-B14F-4D97-AF65-F5344CB8AC3E}">
        <p14:creationId xmlns:p14="http://schemas.microsoft.com/office/powerpoint/2010/main" val="379159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7D706-F066-354F-8152-D585FC85BE46}"/>
              </a:ext>
            </a:extLst>
          </p:cNvPr>
          <p:cNvSpPr>
            <a:spLocks noGrp="1"/>
          </p:cNvSpPr>
          <p:nvPr>
            <p:ph type="title"/>
          </p:nvPr>
        </p:nvSpPr>
        <p:spPr>
          <a:xfrm>
            <a:off x="838200" y="260022"/>
            <a:ext cx="10515600" cy="1325563"/>
          </a:xfrm>
        </p:spPr>
        <p:txBody>
          <a:bodyPr>
            <a:normAutofit/>
          </a:bodyPr>
          <a:lstStyle/>
          <a:p>
            <a:r>
              <a:rPr lang="en-US" sz="3500" dirty="0">
                <a:latin typeface="Arial" panose="020B0604020202020204" pitchFamily="34" charset="0"/>
                <a:cs typeface="Arial" panose="020B0604020202020204" pitchFamily="34" charset="0"/>
              </a:rPr>
              <a:t>TSI Changes – COVID-19 Response</a:t>
            </a:r>
          </a:p>
        </p:txBody>
      </p:sp>
      <p:sp>
        <p:nvSpPr>
          <p:cNvPr id="3" name="Content Placeholder 2">
            <a:extLst>
              <a:ext uri="{FF2B5EF4-FFF2-40B4-BE49-F238E27FC236}">
                <a16:creationId xmlns:a16="http://schemas.microsoft.com/office/drawing/2014/main" id="{E11DF4F6-36F8-5444-8C0F-9DEB4F247DC3}"/>
              </a:ext>
            </a:extLst>
          </p:cNvPr>
          <p:cNvSpPr>
            <a:spLocks noGrp="1"/>
          </p:cNvSpPr>
          <p:nvPr>
            <p:ph idx="1"/>
          </p:nvPr>
        </p:nvSpPr>
        <p:spPr>
          <a:xfrm>
            <a:off x="838200" y="1690688"/>
            <a:ext cx="10515600" cy="4667250"/>
          </a:xfrm>
        </p:spPr>
        <p:txBody>
          <a:bodyPr>
            <a:normAutofit fontScale="62500" lnSpcReduction="20000"/>
          </a:bodyPr>
          <a:lstStyle/>
          <a:p>
            <a:pPr marL="0" indent="0">
              <a:buNone/>
            </a:pPr>
            <a:r>
              <a:rPr lang="en-US" dirty="0">
                <a:latin typeface="Arial" panose="020B0604020202020204" pitchFamily="34" charset="0"/>
                <a:cs typeface="Arial" panose="020B0604020202020204" pitchFamily="34" charset="0"/>
              </a:rPr>
              <a:t>Eligibility to Enroll in Dual Credit Courses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What is College Readiness? The ability to successfully complete without remediation a freshman-level college course.</a:t>
            </a:r>
          </a:p>
          <a:p>
            <a:pPr marL="0" indent="0">
              <a:buNone/>
            </a:pPr>
            <a:r>
              <a:rPr lang="en-US" dirty="0">
                <a:latin typeface="Arial" panose="020B0604020202020204" pitchFamily="34" charset="0"/>
                <a:cs typeface="Arial" panose="020B0604020202020204" pitchFamily="34" charset="0"/>
              </a:rPr>
              <a:t>All non-exempt, entering undergraduates must be tested for college readiness in reading, writing, and math using the TSI Assessment (TSIA) </a:t>
            </a:r>
          </a:p>
          <a:p>
            <a:pPr marL="0" indent="0">
              <a:buNone/>
            </a:pPr>
            <a:endParaRPr lang="en-US" dirty="0">
              <a:latin typeface="Arial" panose="020B0604020202020204" pitchFamily="34" charset="0"/>
              <a:cs typeface="Arial" panose="020B0604020202020204" pitchFamily="34" charset="0"/>
            </a:endParaRPr>
          </a:p>
          <a:p>
            <a:pPr marL="0" indent="0">
              <a:spcBef>
                <a:spcPts val="0"/>
              </a:spcBef>
              <a:buNone/>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TSI Exemptions (dependent on scores) -</a:t>
            </a:r>
          </a:p>
          <a:p>
            <a:pPr marL="1200150" lvl="1" indent="-457200">
              <a:spcBef>
                <a:spcPts val="0"/>
              </a:spcBef>
              <a:buFont typeface="Courier New" panose="02070309020205020404" pitchFamily="49" charset="0"/>
              <a:buChar char="o"/>
              <a:defRPr/>
            </a:pPr>
            <a:endParaRPr 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ACT</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SAT</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Algebra II STARR EOC</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English III STAAR EOC</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College Prep</a:t>
            </a:r>
          </a:p>
          <a:p>
            <a:pPr marL="742950" lvl="1" indent="0">
              <a:spcBef>
                <a:spcPts val="0"/>
              </a:spcBef>
              <a:buNone/>
              <a:defRPr/>
            </a:pPr>
            <a:endParaRPr 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0" indent="0">
              <a:spcBef>
                <a:spcPts val="0"/>
              </a:spcBef>
              <a:buNone/>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Dual credit course enrollment eligibility </a:t>
            </a:r>
            <a:r>
              <a:rPr lang="en-US" sz="1800" dirty="0">
                <a:solidFill>
                  <a:prstClr val="black"/>
                </a:solidFill>
                <a:latin typeface="Arial" panose="020B0604020202020204" pitchFamily="34" charset="0"/>
                <a:ea typeface="Tahoma" panose="020B0604030504040204" pitchFamily="34" charset="0"/>
                <a:cs typeface="Arial" panose="020B0604020202020204" pitchFamily="34" charset="0"/>
              </a:rPr>
              <a:t>(</a:t>
            </a:r>
            <a:r>
              <a:rPr lang="en-US" sz="1800" u="sng" dirty="0">
                <a:solidFill>
                  <a:prstClr val="black"/>
                </a:solidFill>
                <a:latin typeface="Arial" panose="020B0604020202020204" pitchFamily="34" charset="0"/>
                <a:ea typeface="Tahoma" panose="020B0604030504040204" pitchFamily="34" charset="0"/>
                <a:cs typeface="Arial" panose="020B0604020202020204" pitchFamily="34" charset="0"/>
              </a:rPr>
              <a:t>not college readiness</a:t>
            </a:r>
            <a:r>
              <a:rPr lang="en-US" sz="1800" dirty="0">
                <a:solidFill>
                  <a:prstClr val="black"/>
                </a:solidFill>
                <a:latin typeface="Arial" panose="020B0604020202020204" pitchFamily="34" charset="0"/>
                <a:ea typeface="Tahoma" panose="020B0604030504040204" pitchFamily="34" charset="0"/>
                <a:cs typeface="Arial" panose="020B0604020202020204" pitchFamily="34" charset="0"/>
              </a:rPr>
              <a:t>)</a:t>
            </a:r>
          </a:p>
          <a:p>
            <a:pPr marL="0" indent="0">
              <a:spcBef>
                <a:spcPts val="0"/>
              </a:spcBef>
              <a:buNone/>
              <a:defRPr/>
            </a:pPr>
            <a:endParaRPr lang="en-US" sz="18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English II STAAR EOC</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Algebra I STAAR EOC plus passing grade in Algebra II course</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PSAT/NMSQT</a:t>
            </a:r>
          </a:p>
          <a:p>
            <a:pPr marL="1200150" lvl="1" indent="-457200">
              <a:spcBef>
                <a:spcPts val="0"/>
              </a:spcBef>
              <a:buFont typeface="Courier New" panose="02070309020205020404" pitchFamily="49" charset="0"/>
              <a:buChar char="o"/>
              <a:defRPr/>
            </a:pPr>
            <a:r>
              <a:rPr lang="en-US" sz="2000" dirty="0">
                <a:solidFill>
                  <a:prstClr val="black"/>
                </a:solidFill>
                <a:latin typeface="Arial" panose="020B0604020202020204" pitchFamily="34" charset="0"/>
                <a:ea typeface="Tahoma" panose="020B0604030504040204" pitchFamily="34" charset="0"/>
                <a:cs typeface="Arial" panose="020B0604020202020204" pitchFamily="34" charset="0"/>
              </a:rPr>
              <a:t>Aspire</a:t>
            </a:r>
          </a:p>
          <a:p>
            <a:pPr marL="742950" lvl="1" indent="0">
              <a:spcBef>
                <a:spcPts val="0"/>
              </a:spcBef>
              <a:buNone/>
              <a:defRPr/>
            </a:pPr>
            <a:endParaRPr 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742950" lvl="1" indent="0">
              <a:spcBef>
                <a:spcPts val="0"/>
              </a:spcBef>
              <a:buNone/>
              <a:defRPr/>
            </a:pPr>
            <a:endParaRPr lang="en-US" sz="20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0" indent="0">
              <a:spcBef>
                <a:spcPts val="0"/>
              </a:spcBef>
              <a:buNone/>
              <a:defRPr/>
            </a:pPr>
            <a:r>
              <a:rPr lang="en-US" sz="2400" dirty="0">
                <a:solidFill>
                  <a:prstClr val="black"/>
                </a:solidFill>
                <a:latin typeface="Arial" panose="020B0604020202020204" pitchFamily="34" charset="0"/>
                <a:ea typeface="Tahoma" panose="020B0604030504040204" pitchFamily="34" charset="0"/>
                <a:cs typeface="Arial" panose="020B0604020202020204" pitchFamily="34" charset="0"/>
              </a:rPr>
              <a:t>Not required for dual credit courses contained in a Workforce Education Level 1 Certificate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2887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Career and Technical Education</a:t>
            </a:r>
          </a:p>
        </p:txBody>
      </p:sp>
      <p:sp>
        <p:nvSpPr>
          <p:cNvPr id="3" name="Content Placeholder 2"/>
          <p:cNvSpPr>
            <a:spLocks noGrp="1"/>
          </p:cNvSpPr>
          <p:nvPr>
            <p:ph idx="1"/>
          </p:nvPr>
        </p:nvSpPr>
        <p:spPr>
          <a:xfrm>
            <a:off x="838200" y="1878177"/>
            <a:ext cx="10515600" cy="3629244"/>
          </a:xfrm>
        </p:spPr>
        <p:txBody>
          <a:bodyPr/>
          <a:lstStyle/>
          <a:p>
            <a:pPr marL="0" indent="0">
              <a:buNone/>
            </a:pPr>
            <a:r>
              <a:rPr lang="en-US" dirty="0"/>
              <a:t>Articulated Credit vs. Dual Credit</a:t>
            </a:r>
          </a:p>
          <a:p>
            <a:pPr marL="0" indent="0">
              <a:buNone/>
            </a:pPr>
            <a:endParaRPr lang="en-US" dirty="0"/>
          </a:p>
          <a:p>
            <a:pPr marL="0" indent="0">
              <a:buNone/>
            </a:pPr>
            <a:r>
              <a:rPr lang="en-US" dirty="0"/>
              <a:t>Summer Workshops and On-Campus Training</a:t>
            </a:r>
          </a:p>
          <a:p>
            <a:pPr marL="0" indent="0">
              <a:buNone/>
            </a:pPr>
            <a:endParaRPr lang="en-US" dirty="0"/>
          </a:p>
          <a:p>
            <a:pPr marL="0" indent="0">
              <a:buNone/>
            </a:pPr>
            <a:r>
              <a:rPr lang="en-US" u="sng" dirty="0"/>
              <a:t>CTE Faculty Stipends</a:t>
            </a:r>
          </a:p>
          <a:p>
            <a:pPr marL="0" indent="0">
              <a:buNone/>
            </a:pPr>
            <a:r>
              <a:rPr lang="en-US" dirty="0"/>
              <a:t>Based on College course limits of 24 students – for every 24 students, teachers will receive a $100 stipend.</a:t>
            </a:r>
          </a:p>
        </p:txBody>
      </p:sp>
    </p:spTree>
    <p:extLst>
      <p:ext uri="{BB962C8B-B14F-4D97-AF65-F5344CB8AC3E}">
        <p14:creationId xmlns:p14="http://schemas.microsoft.com/office/powerpoint/2010/main" val="811930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D07A3-896A-E647-8471-BF15E7F86D8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63D1BB-4D44-D44E-8D1B-E2FACC7D6789}"/>
              </a:ext>
            </a:extLst>
          </p:cNvPr>
          <p:cNvSpPr>
            <a:spLocks noGrp="1"/>
          </p:cNvSpPr>
          <p:nvPr>
            <p:ph idx="1"/>
          </p:nvPr>
        </p:nvSpPr>
        <p:spPr>
          <a:xfrm>
            <a:off x="838200" y="1429971"/>
            <a:ext cx="10515600" cy="4351338"/>
          </a:xfrm>
        </p:spPr>
        <p:txBody>
          <a:bodyPr>
            <a:normAutofit fontScale="85000" lnSpcReduction="20000"/>
          </a:bodyPr>
          <a:lstStyle/>
          <a:p>
            <a:pPr marL="0" indent="0" algn="ctr">
              <a:buNone/>
            </a:pPr>
            <a:r>
              <a:rPr lang="en-US" dirty="0"/>
              <a:t>Questions?</a:t>
            </a:r>
          </a:p>
          <a:p>
            <a:pPr algn="ctr"/>
            <a:endParaRPr lang="en-US" dirty="0"/>
          </a:p>
          <a:p>
            <a:pPr algn="ctr"/>
            <a:endParaRPr lang="en-US" dirty="0"/>
          </a:p>
          <a:p>
            <a:pPr marL="0" indent="0" algn="ctr">
              <a:buNone/>
            </a:pPr>
            <a:r>
              <a:rPr lang="en-US" dirty="0"/>
              <a:t>Ryan Fitzgerald</a:t>
            </a:r>
          </a:p>
          <a:p>
            <a:pPr marL="0" indent="0" algn="ctr">
              <a:buNone/>
            </a:pPr>
            <a:r>
              <a:rPr lang="en-US" dirty="0"/>
              <a:t> (806) 716-2542</a:t>
            </a:r>
          </a:p>
          <a:p>
            <a:pPr marL="0" indent="0" algn="ctr">
              <a:buNone/>
            </a:pPr>
            <a:r>
              <a:rPr lang="en-US" dirty="0">
                <a:hlinkClick r:id="rId2"/>
              </a:rPr>
              <a:t>rfitzgerald@southplainscollege.edu</a:t>
            </a:r>
            <a:endParaRPr lang="en-US" dirty="0"/>
          </a:p>
          <a:p>
            <a:pPr marL="0" indent="0" algn="ctr">
              <a:buNone/>
            </a:pPr>
            <a:endParaRPr lang="en-US" dirty="0"/>
          </a:p>
          <a:p>
            <a:pPr marL="0" indent="0" algn="ctr">
              <a:buNone/>
            </a:pPr>
            <a:endParaRPr lang="en-US" dirty="0"/>
          </a:p>
          <a:p>
            <a:pPr marL="0" indent="0" algn="ctr">
              <a:buNone/>
            </a:pPr>
            <a:r>
              <a:rPr lang="en-US" dirty="0" err="1"/>
              <a:t>JimAnn</a:t>
            </a:r>
            <a:r>
              <a:rPr lang="en-US" dirty="0"/>
              <a:t> </a:t>
            </a:r>
            <a:r>
              <a:rPr lang="en-US" dirty="0" err="1"/>
              <a:t>Batenhorst</a:t>
            </a:r>
            <a:endParaRPr lang="en-US" dirty="0"/>
          </a:p>
          <a:p>
            <a:pPr marL="0" indent="0" algn="ctr">
              <a:buNone/>
            </a:pPr>
            <a:r>
              <a:rPr lang="en-US" dirty="0"/>
              <a:t>(806) 716-2503</a:t>
            </a:r>
          </a:p>
          <a:p>
            <a:pPr marL="0" indent="0" algn="ctr">
              <a:buNone/>
            </a:pPr>
            <a:r>
              <a:rPr lang="en-US" dirty="0">
                <a:hlinkClick r:id="rId3"/>
              </a:rPr>
              <a:t>jbatenhorst@southplainscollege.edu</a:t>
            </a:r>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2586899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6219" y="906621"/>
            <a:ext cx="10559562" cy="2056387"/>
          </a:xfrm>
        </p:spPr>
        <p:txBody>
          <a:bodyPr>
            <a:normAutofit/>
          </a:bodyPr>
          <a:lstStyle/>
          <a:p>
            <a:r>
              <a:rPr lang="en-US" sz="5000" dirty="0">
                <a:latin typeface="Arial" panose="020B0604020202020204" pitchFamily="34" charset="0"/>
                <a:cs typeface="Arial" panose="020B0604020202020204" pitchFamily="34" charset="0"/>
              </a:rPr>
              <a:t>South Plains College</a:t>
            </a:r>
            <a:br>
              <a:rPr lang="en-US" sz="5000" dirty="0">
                <a:latin typeface="Arial" panose="020B0604020202020204" pitchFamily="34" charset="0"/>
                <a:cs typeface="Arial" panose="020B0604020202020204" pitchFamily="34" charset="0"/>
              </a:rPr>
            </a:br>
            <a:r>
              <a:rPr lang="en-US" sz="5000" dirty="0">
                <a:latin typeface="Arial" panose="020B0604020202020204" pitchFamily="34" charset="0"/>
                <a:cs typeface="Arial" panose="020B0604020202020204" pitchFamily="34" charset="0"/>
              </a:rPr>
              <a:t>2020 Administrator &amp; Adjunct Update</a:t>
            </a:r>
          </a:p>
        </p:txBody>
      </p:sp>
      <p:sp>
        <p:nvSpPr>
          <p:cNvPr id="3" name="Subtitle 2"/>
          <p:cNvSpPr>
            <a:spLocks noGrp="1"/>
          </p:cNvSpPr>
          <p:nvPr>
            <p:ph type="subTitle" idx="1"/>
          </p:nvPr>
        </p:nvSpPr>
        <p:spPr>
          <a:xfrm>
            <a:off x="1524000" y="3710354"/>
            <a:ext cx="9144000" cy="1651035"/>
          </a:xfrm>
        </p:spPr>
        <p:txBody>
          <a:bodyPr>
            <a:normAutofit fontScale="77500" lnSpcReduction="20000"/>
          </a:bodyPr>
          <a:lstStyle/>
          <a:p>
            <a:r>
              <a:rPr lang="en-US" dirty="0">
                <a:latin typeface="Arial" panose="020B0604020202020204" pitchFamily="34" charset="0"/>
                <a:cs typeface="Arial" panose="020B0604020202020204" pitchFamily="34" charset="0"/>
              </a:rPr>
              <a:t>Academic Update</a:t>
            </a:r>
          </a:p>
          <a:p>
            <a:r>
              <a:rPr lang="en-US" dirty="0">
                <a:latin typeface="Arial" panose="020B0604020202020204" pitchFamily="34" charset="0"/>
                <a:cs typeface="Arial" panose="020B0604020202020204" pitchFamily="34" charset="0"/>
              </a:rPr>
              <a:t>Ryan Fitzgerald</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will begin shortly!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7577" y="5795506"/>
            <a:ext cx="2564423" cy="1062494"/>
          </a:xfrm>
          <a:prstGeom prst="rect">
            <a:avLst/>
          </a:prstGeom>
        </p:spPr>
      </p:pic>
    </p:spTree>
    <p:extLst>
      <p:ext uri="{BB962C8B-B14F-4D97-AF65-F5344CB8AC3E}">
        <p14:creationId xmlns:p14="http://schemas.microsoft.com/office/powerpoint/2010/main" val="4232710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D4856-A40E-6946-A891-53498E093FED}"/>
              </a:ext>
            </a:extLst>
          </p:cNvPr>
          <p:cNvSpPr>
            <a:spLocks noGrp="1"/>
          </p:cNvSpPr>
          <p:nvPr>
            <p:ph type="title"/>
          </p:nvPr>
        </p:nvSpPr>
        <p:spPr/>
        <p:txBody>
          <a:bodyPr>
            <a:normAutofit/>
          </a:bodyPr>
          <a:lstStyle/>
          <a:p>
            <a:r>
              <a:rPr lang="en-US" sz="3600" dirty="0"/>
              <a:t>Degree Requirements</a:t>
            </a:r>
          </a:p>
        </p:txBody>
      </p:sp>
      <p:sp>
        <p:nvSpPr>
          <p:cNvPr id="3" name="Content Placeholder 2">
            <a:extLst>
              <a:ext uri="{FF2B5EF4-FFF2-40B4-BE49-F238E27FC236}">
                <a16:creationId xmlns:a16="http://schemas.microsoft.com/office/drawing/2014/main" id="{535D4C79-A0D2-924E-96A0-4E981F20A548}"/>
              </a:ext>
            </a:extLst>
          </p:cNvPr>
          <p:cNvSpPr>
            <a:spLocks noGrp="1"/>
          </p:cNvSpPr>
          <p:nvPr>
            <p:ph idx="1"/>
          </p:nvPr>
        </p:nvSpPr>
        <p:spPr>
          <a:xfrm>
            <a:off x="838200" y="1260087"/>
            <a:ext cx="10515600" cy="5145199"/>
          </a:xfrm>
        </p:spPr>
        <p:txBody>
          <a:bodyPr>
            <a:normAutofit fontScale="62500" lnSpcReduction="20000"/>
          </a:bodyPr>
          <a:lstStyle/>
          <a:p>
            <a:endParaRPr lang="en-US" dirty="0"/>
          </a:p>
          <a:p>
            <a:pPr marL="0" indent="0">
              <a:buNone/>
            </a:pPr>
            <a:r>
              <a:rPr lang="en-US" dirty="0"/>
              <a:t>Common Core – 42 semester credit hours that fulfill the general education requirements of degree programs on the associate degree or baccalaureate degree levels.</a:t>
            </a:r>
          </a:p>
          <a:p>
            <a:pPr marL="0" indent="0">
              <a:buNone/>
            </a:pPr>
            <a:endParaRPr lang="en-US" dirty="0"/>
          </a:p>
          <a:p>
            <a:pPr marL="0" indent="0">
              <a:buNone/>
            </a:pPr>
            <a:r>
              <a:rPr lang="en-US" dirty="0"/>
              <a:t>Core for an Associate of Arts Degree Seeker:</a:t>
            </a:r>
          </a:p>
          <a:p>
            <a:pPr marL="0" indent="0">
              <a:buNone/>
            </a:pPr>
            <a:endParaRPr lang="en-US" sz="1400" dirty="0"/>
          </a:p>
          <a:p>
            <a:pPr marL="0" indent="0">
              <a:buNone/>
            </a:pPr>
            <a:r>
              <a:rPr lang="en-US" sz="1800" dirty="0"/>
              <a:t>Communications Component Area (6 Hours) - ENGL 1301 &amp; 1302</a:t>
            </a:r>
          </a:p>
          <a:p>
            <a:pPr marL="0" indent="0">
              <a:buNone/>
            </a:pPr>
            <a:r>
              <a:rPr lang="en-US" sz="1800" dirty="0"/>
              <a:t>Mathematics (3 Hours)</a:t>
            </a:r>
          </a:p>
          <a:p>
            <a:pPr marL="0" indent="0">
              <a:buNone/>
            </a:pPr>
            <a:r>
              <a:rPr lang="en-US" sz="1800" dirty="0"/>
              <a:t>Life &amp; Physical Science (6 Hours)</a:t>
            </a:r>
          </a:p>
          <a:p>
            <a:pPr marL="0" indent="0">
              <a:buNone/>
            </a:pPr>
            <a:r>
              <a:rPr lang="en-US" sz="1800" dirty="0"/>
              <a:t>Language, Philosophy &amp; Culture (3 Hours)</a:t>
            </a:r>
          </a:p>
          <a:p>
            <a:pPr marL="0" indent="0">
              <a:buNone/>
            </a:pPr>
            <a:r>
              <a:rPr lang="en-US" sz="1800" dirty="0"/>
              <a:t>Creative Arts (3 Hours)</a:t>
            </a:r>
          </a:p>
          <a:p>
            <a:pPr marL="0" indent="0">
              <a:buNone/>
            </a:pPr>
            <a:r>
              <a:rPr lang="en-US" sz="1800" dirty="0"/>
              <a:t>American History (6 Hours)</a:t>
            </a:r>
          </a:p>
          <a:p>
            <a:pPr marL="0" indent="0">
              <a:buNone/>
            </a:pPr>
            <a:r>
              <a:rPr lang="en-US" sz="1800" dirty="0"/>
              <a:t>Government (6 Hours)</a:t>
            </a:r>
          </a:p>
          <a:p>
            <a:pPr marL="0" indent="0">
              <a:buNone/>
            </a:pPr>
            <a:r>
              <a:rPr lang="en-US" sz="1800" dirty="0"/>
              <a:t>Social/Behavioral Science (3 Hours)</a:t>
            </a:r>
          </a:p>
          <a:p>
            <a:pPr marL="0" indent="0">
              <a:buNone/>
            </a:pPr>
            <a:r>
              <a:rPr lang="en-US" sz="1800" dirty="0"/>
              <a:t>Institutional Option (6 Hours)</a:t>
            </a:r>
          </a:p>
          <a:p>
            <a:pPr marL="0" indent="0">
              <a:buNone/>
            </a:pPr>
            <a:endParaRPr lang="en-US" sz="1800" dirty="0"/>
          </a:p>
          <a:p>
            <a:pPr marL="0" indent="0">
              <a:buNone/>
            </a:pPr>
            <a:r>
              <a:rPr lang="en-US" sz="2700" dirty="0"/>
              <a:t>Additional Requirements</a:t>
            </a:r>
          </a:p>
          <a:p>
            <a:pPr marL="0" indent="0">
              <a:buNone/>
            </a:pPr>
            <a:endParaRPr lang="en-US" sz="1800" dirty="0"/>
          </a:p>
          <a:p>
            <a:pPr marL="0" indent="0">
              <a:buNone/>
            </a:pPr>
            <a:r>
              <a:rPr lang="en-US" sz="1800" dirty="0"/>
              <a:t>PE (2 Hours)</a:t>
            </a:r>
          </a:p>
          <a:p>
            <a:pPr marL="0" indent="0">
              <a:buNone/>
            </a:pPr>
            <a:r>
              <a:rPr lang="en-US" sz="1800" dirty="0"/>
              <a:t>Electives (16 Hours)</a:t>
            </a:r>
          </a:p>
          <a:p>
            <a:pPr marL="0" indent="0">
              <a:buNone/>
            </a:pPr>
            <a:endParaRPr lang="en-US" sz="1800" dirty="0"/>
          </a:p>
          <a:p>
            <a:pPr>
              <a:buFontTx/>
              <a:buChar char="-"/>
            </a:pPr>
            <a:endParaRPr lang="en-US" dirty="0"/>
          </a:p>
        </p:txBody>
      </p:sp>
    </p:spTree>
    <p:extLst>
      <p:ext uri="{BB962C8B-B14F-4D97-AF65-F5344CB8AC3E}">
        <p14:creationId xmlns:p14="http://schemas.microsoft.com/office/powerpoint/2010/main" val="410890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36E6-D02B-9B43-A880-6F505EA8424F}"/>
              </a:ext>
            </a:extLst>
          </p:cNvPr>
          <p:cNvSpPr>
            <a:spLocks noGrp="1"/>
          </p:cNvSpPr>
          <p:nvPr>
            <p:ph type="title"/>
          </p:nvPr>
        </p:nvSpPr>
        <p:spPr/>
        <p:txBody>
          <a:bodyPr>
            <a:normAutofit/>
          </a:bodyPr>
          <a:lstStyle/>
          <a:p>
            <a:r>
              <a:rPr lang="en-US" sz="3600" dirty="0"/>
              <a:t>Degree Requirements (cont.)</a:t>
            </a:r>
          </a:p>
        </p:txBody>
      </p:sp>
      <p:pic>
        <p:nvPicPr>
          <p:cNvPr id="4" name="Content Placeholder 3"/>
          <p:cNvPicPr>
            <a:picLocks noGrp="1" noChangeAspect="1"/>
          </p:cNvPicPr>
          <p:nvPr>
            <p:ph idx="1"/>
          </p:nvPr>
        </p:nvPicPr>
        <p:blipFill>
          <a:blip r:embed="rId2"/>
          <a:stretch>
            <a:fillRect/>
          </a:stretch>
        </p:blipFill>
        <p:spPr>
          <a:xfrm>
            <a:off x="1670290" y="1416205"/>
            <a:ext cx="8851420" cy="5441795"/>
          </a:xfrm>
          <a:prstGeom prst="rect">
            <a:avLst/>
          </a:prstGeom>
        </p:spPr>
      </p:pic>
    </p:spTree>
    <p:extLst>
      <p:ext uri="{BB962C8B-B14F-4D97-AF65-F5344CB8AC3E}">
        <p14:creationId xmlns:p14="http://schemas.microsoft.com/office/powerpoint/2010/main" val="878887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7F917-5C11-6046-AC64-33D8B1C643E9}"/>
              </a:ext>
            </a:extLst>
          </p:cNvPr>
          <p:cNvSpPr>
            <a:spLocks noGrp="1"/>
          </p:cNvSpPr>
          <p:nvPr>
            <p:ph type="title"/>
          </p:nvPr>
        </p:nvSpPr>
        <p:spPr/>
        <p:txBody>
          <a:bodyPr>
            <a:normAutofit/>
          </a:bodyPr>
          <a:lstStyle/>
          <a:p>
            <a:r>
              <a:rPr lang="en-US" sz="3600" dirty="0"/>
              <a:t>Degree Requirements (cont.)</a:t>
            </a:r>
          </a:p>
        </p:txBody>
      </p:sp>
      <p:sp>
        <p:nvSpPr>
          <p:cNvPr id="3" name="Content Placeholder 2">
            <a:extLst>
              <a:ext uri="{FF2B5EF4-FFF2-40B4-BE49-F238E27FC236}">
                <a16:creationId xmlns:a16="http://schemas.microsoft.com/office/drawing/2014/main" id="{5A8EFA44-3DE3-D140-B005-FFC2A16A6CBC}"/>
              </a:ext>
            </a:extLst>
          </p:cNvPr>
          <p:cNvSpPr>
            <a:spLocks noGrp="1"/>
          </p:cNvSpPr>
          <p:nvPr>
            <p:ph idx="1"/>
          </p:nvPr>
        </p:nvSpPr>
        <p:spPr>
          <a:xfrm>
            <a:off x="838200" y="1783584"/>
            <a:ext cx="10515600" cy="4351338"/>
          </a:xfrm>
        </p:spPr>
        <p:txBody>
          <a:bodyPr>
            <a:normAutofit/>
          </a:bodyPr>
          <a:lstStyle/>
          <a:p>
            <a:pPr marL="0" indent="0">
              <a:buNone/>
            </a:pPr>
            <a:r>
              <a:rPr lang="en-US" sz="2400" dirty="0"/>
              <a:t>Difference between the Associate of Arts &amp; Associate of Science?</a:t>
            </a:r>
          </a:p>
          <a:p>
            <a:pPr marL="0" indent="0">
              <a:buNone/>
            </a:pPr>
            <a:endParaRPr lang="en-US" sz="2400" dirty="0"/>
          </a:p>
          <a:p>
            <a:pPr marL="0" indent="0">
              <a:buNone/>
            </a:pPr>
            <a:r>
              <a:rPr lang="en-US" sz="2400" dirty="0"/>
              <a:t>Associate of Science requires an additional Mathematics course (for 6 total hours) and eight hours of Lab Sciences (traditionally designed for STEM majors). </a:t>
            </a:r>
          </a:p>
          <a:p>
            <a:pPr marL="0" indent="0">
              <a:buNone/>
            </a:pPr>
            <a:r>
              <a:rPr lang="en-US" sz="2400" dirty="0"/>
              <a:t>The Associate of Science degree only allows 11 hours of elective credit – normally reserved for advanced math or science coursework.</a:t>
            </a:r>
          </a:p>
          <a:p>
            <a:pPr marL="0" indent="0">
              <a:buNone/>
            </a:pPr>
            <a:endParaRPr lang="en-US" sz="2400" dirty="0"/>
          </a:p>
          <a:p>
            <a:pPr marL="0" indent="0">
              <a:buNone/>
            </a:pPr>
            <a:r>
              <a:rPr lang="en-US" sz="2400" dirty="0"/>
              <a:t>One of the most difficult areas to navigate – choosing the correct math class…</a:t>
            </a:r>
          </a:p>
          <a:p>
            <a:pPr marL="0" indent="0">
              <a:buNone/>
            </a:pPr>
            <a:endParaRPr lang="en-US" sz="2400" dirty="0"/>
          </a:p>
        </p:txBody>
      </p:sp>
    </p:spTree>
    <p:extLst>
      <p:ext uri="{BB962C8B-B14F-4D97-AF65-F5344CB8AC3E}">
        <p14:creationId xmlns:p14="http://schemas.microsoft.com/office/powerpoint/2010/main" val="2321037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225457" y="0"/>
            <a:ext cx="5728971" cy="6941188"/>
          </a:xfrm>
          <a:prstGeom prst="rect">
            <a:avLst/>
          </a:prstGeom>
        </p:spPr>
      </p:pic>
      <p:sp>
        <p:nvSpPr>
          <p:cNvPr id="7" name="Title 6">
            <a:extLst>
              <a:ext uri="{FF2B5EF4-FFF2-40B4-BE49-F238E27FC236}">
                <a16:creationId xmlns:a16="http://schemas.microsoft.com/office/drawing/2014/main" id="{D745937F-DE6C-0E48-BEDF-936DE6E459D6}"/>
              </a:ext>
            </a:extLst>
          </p:cNvPr>
          <p:cNvSpPr>
            <a:spLocks noGrp="1"/>
          </p:cNvSpPr>
          <p:nvPr>
            <p:ph type="title"/>
          </p:nvPr>
        </p:nvSpPr>
        <p:spPr/>
        <p:txBody>
          <a:bodyPr/>
          <a:lstStyle/>
          <a:p>
            <a:endParaRPr lang="en-US" dirty="0"/>
          </a:p>
        </p:txBody>
      </p:sp>
      <p:sp>
        <p:nvSpPr>
          <p:cNvPr id="2" name="Content Placeholder 1"/>
          <p:cNvSpPr>
            <a:spLocks noGrp="1"/>
          </p:cNvSpPr>
          <p:nvPr>
            <p:ph idx="1"/>
          </p:nvPr>
        </p:nvSpPr>
        <p:spPr/>
        <p:txBody>
          <a:bodyPr/>
          <a:lstStyle/>
          <a:p>
            <a:endParaRPr lang="en-US" dirty="0"/>
          </a:p>
        </p:txBody>
      </p:sp>
    </p:spTree>
    <p:extLst>
      <p:ext uri="{BB962C8B-B14F-4D97-AF65-F5344CB8AC3E}">
        <p14:creationId xmlns:p14="http://schemas.microsoft.com/office/powerpoint/2010/main" val="3138890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1D70C-0D6D-ED4C-A848-3D53BEE5BBBE}"/>
              </a:ext>
            </a:extLst>
          </p:cNvPr>
          <p:cNvSpPr>
            <a:spLocks noGrp="1"/>
          </p:cNvSpPr>
          <p:nvPr>
            <p:ph type="title"/>
          </p:nvPr>
        </p:nvSpPr>
        <p:spPr/>
        <p:txBody>
          <a:bodyPr>
            <a:normAutofit/>
          </a:bodyPr>
          <a:lstStyle/>
          <a:p>
            <a:r>
              <a:rPr lang="en-US" sz="3600" dirty="0"/>
              <a:t>Academic Advising</a:t>
            </a:r>
          </a:p>
        </p:txBody>
      </p:sp>
      <p:sp>
        <p:nvSpPr>
          <p:cNvPr id="3" name="Content Placeholder 2">
            <a:extLst>
              <a:ext uri="{FF2B5EF4-FFF2-40B4-BE49-F238E27FC236}">
                <a16:creationId xmlns:a16="http://schemas.microsoft.com/office/drawing/2014/main" id="{358F459E-3BEE-2F42-A8EF-A6ADBB5967A2}"/>
              </a:ext>
            </a:extLst>
          </p:cNvPr>
          <p:cNvSpPr>
            <a:spLocks noGrp="1"/>
          </p:cNvSpPr>
          <p:nvPr>
            <p:ph idx="1"/>
          </p:nvPr>
        </p:nvSpPr>
        <p:spPr>
          <a:xfrm>
            <a:off x="838200" y="1920218"/>
            <a:ext cx="10515600" cy="4351338"/>
          </a:xfrm>
        </p:spPr>
        <p:txBody>
          <a:bodyPr>
            <a:normAutofit/>
          </a:bodyPr>
          <a:lstStyle/>
          <a:p>
            <a:pPr marL="0" indent="0">
              <a:buNone/>
            </a:pPr>
            <a:r>
              <a:rPr lang="en-US" sz="2400" dirty="0"/>
              <a:t>2019-2020 – hosted advising sessions for over 250 students.</a:t>
            </a:r>
          </a:p>
          <a:p>
            <a:pPr marL="0" indent="0">
              <a:buNone/>
            </a:pPr>
            <a:r>
              <a:rPr lang="en-US" sz="2400" dirty="0"/>
              <a:t>Seniors were contacted towards the end of the spring semester and offered an SPC transition session!</a:t>
            </a:r>
          </a:p>
          <a:p>
            <a:pPr marL="0" indent="0">
              <a:buNone/>
            </a:pPr>
            <a:endParaRPr lang="en-US" sz="2400" dirty="0"/>
          </a:p>
          <a:p>
            <a:r>
              <a:rPr lang="en-US" sz="2400" dirty="0"/>
              <a:t>New instructional plans are being posted to SPC’s dual credit webpage!</a:t>
            </a:r>
          </a:p>
          <a:p>
            <a:r>
              <a:rPr lang="en-US" sz="2400" dirty="0"/>
              <a:t>They can be found on under our “Partner High Schools” tab, here: </a:t>
            </a:r>
            <a:r>
              <a:rPr lang="en-US" sz="2400" dirty="0">
                <a:hlinkClick r:id="rId2"/>
              </a:rPr>
              <a:t>http://www.southplainscollege.edu/admission-aid/apply/dualcredit/CoursesHighSchool.php</a:t>
            </a:r>
            <a:r>
              <a:rPr lang="en-US" sz="2400" dirty="0"/>
              <a:t>!</a:t>
            </a:r>
          </a:p>
          <a:p>
            <a:endParaRPr lang="en-US" dirty="0"/>
          </a:p>
          <a:p>
            <a:r>
              <a:rPr lang="en-US" sz="2400" dirty="0"/>
              <a:t>Career Coach</a:t>
            </a:r>
          </a:p>
        </p:txBody>
      </p:sp>
    </p:spTree>
    <p:extLst>
      <p:ext uri="{BB962C8B-B14F-4D97-AF65-F5344CB8AC3E}">
        <p14:creationId xmlns:p14="http://schemas.microsoft.com/office/powerpoint/2010/main" val="27944093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A2123-2130-7143-9882-C5DC1E6B0643}"/>
              </a:ext>
            </a:extLst>
          </p:cNvPr>
          <p:cNvSpPr>
            <a:spLocks noGrp="1"/>
          </p:cNvSpPr>
          <p:nvPr>
            <p:ph type="title"/>
          </p:nvPr>
        </p:nvSpPr>
        <p:spPr/>
        <p:txBody>
          <a:bodyPr>
            <a:normAutofit/>
          </a:bodyPr>
          <a:lstStyle/>
          <a:p>
            <a:r>
              <a:rPr lang="en-US" sz="3600" dirty="0"/>
              <a:t>Instructional Plans</a:t>
            </a:r>
          </a:p>
        </p:txBody>
      </p:sp>
      <p:pic>
        <p:nvPicPr>
          <p:cNvPr id="5" name="Content Placeholder 4" descr="A screenshot of a cell phone&#10;&#10;Description automatically generated">
            <a:extLst>
              <a:ext uri="{FF2B5EF4-FFF2-40B4-BE49-F238E27FC236}">
                <a16:creationId xmlns:a16="http://schemas.microsoft.com/office/drawing/2014/main" id="{07B006D4-481C-B74A-9008-EAFF447F24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75793" y="1312083"/>
            <a:ext cx="8040413" cy="6102965"/>
          </a:xfrm>
        </p:spPr>
      </p:pic>
    </p:spTree>
    <p:extLst>
      <p:ext uri="{BB962C8B-B14F-4D97-AF65-F5344CB8AC3E}">
        <p14:creationId xmlns:p14="http://schemas.microsoft.com/office/powerpoint/2010/main" val="276845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Academic Suspension &amp; Probation Policy</a:t>
            </a:r>
          </a:p>
        </p:txBody>
      </p:sp>
      <p:sp>
        <p:nvSpPr>
          <p:cNvPr id="3" name="Content Placeholder 2"/>
          <p:cNvSpPr>
            <a:spLocks noGrp="1"/>
          </p:cNvSpPr>
          <p:nvPr>
            <p:ph idx="1"/>
          </p:nvPr>
        </p:nvSpPr>
        <p:spPr>
          <a:xfrm>
            <a:off x="838200" y="1785281"/>
            <a:ext cx="10515600" cy="4486275"/>
          </a:xfrm>
        </p:spPr>
        <p:txBody>
          <a:bodyPr>
            <a:normAutofit fontScale="92500" lnSpcReduction="20000"/>
          </a:bodyPr>
          <a:lstStyle/>
          <a:p>
            <a:pPr marL="0" indent="0">
              <a:buFont typeface="Wingdings 2" panose="05020102010507070707" pitchFamily="18" charset="2"/>
              <a:buNone/>
              <a:defRPr/>
            </a:pPr>
            <a:r>
              <a:rPr lang="en-US" dirty="0"/>
              <a:t>Dual Credit Students will be placed on Academic Probation at the end of any term that they do not earn a minimum of 2.00 cumulative GPA.</a:t>
            </a:r>
          </a:p>
          <a:p>
            <a:pPr marL="0" indent="0">
              <a:buFont typeface="Wingdings 2" panose="05020102010507070707" pitchFamily="18" charset="2"/>
              <a:buNone/>
              <a:defRPr/>
            </a:pPr>
            <a:r>
              <a:rPr lang="en-US" dirty="0"/>
              <a:t>Students will then have a registration hold placed on their account.</a:t>
            </a:r>
          </a:p>
          <a:p>
            <a:pPr marL="0" indent="0">
              <a:buFont typeface="Wingdings 2" panose="05020102010507070707" pitchFamily="18" charset="2"/>
              <a:buNone/>
              <a:defRPr/>
            </a:pPr>
            <a:endParaRPr lang="en-US" dirty="0"/>
          </a:p>
          <a:p>
            <a:pPr marL="0" indent="0">
              <a:buFont typeface="Wingdings 2" panose="05020102010507070707" pitchFamily="18" charset="2"/>
              <a:buNone/>
              <a:defRPr/>
            </a:pPr>
            <a:r>
              <a:rPr lang="en-US" dirty="0"/>
              <a:t>What should Dual Credit Students do that have a probation hold?  </a:t>
            </a:r>
          </a:p>
          <a:p>
            <a:pPr marL="0" indent="0">
              <a:buFont typeface="Wingdings 2" panose="05020102010507070707" pitchFamily="18" charset="2"/>
              <a:buNone/>
              <a:defRPr/>
            </a:pPr>
            <a:endParaRPr lang="en-US" dirty="0"/>
          </a:p>
          <a:p>
            <a:pPr>
              <a:defRPr/>
            </a:pPr>
            <a:r>
              <a:rPr lang="en-US" dirty="0"/>
              <a:t>Contact their high school counselor;</a:t>
            </a:r>
          </a:p>
          <a:p>
            <a:pPr>
              <a:defRPr/>
            </a:pPr>
            <a:r>
              <a:rPr lang="en-US" dirty="0"/>
              <a:t>Complete an Academic Probation Advising Packet (on the SPC Dual Credit webpage);</a:t>
            </a:r>
          </a:p>
          <a:p>
            <a:pPr>
              <a:defRPr/>
            </a:pPr>
            <a:r>
              <a:rPr lang="en-US" dirty="0"/>
              <a:t>Schedule a conference call between student, counselor and staff member from the Dual Credit Office for advisement, hold removal and enrollment.  </a:t>
            </a:r>
          </a:p>
          <a:p>
            <a:pPr>
              <a:defRPr/>
            </a:pPr>
            <a:endParaRPr lang="en-US" dirty="0"/>
          </a:p>
        </p:txBody>
      </p:sp>
    </p:spTree>
    <p:extLst>
      <p:ext uri="{BB962C8B-B14F-4D97-AF65-F5344CB8AC3E}">
        <p14:creationId xmlns:p14="http://schemas.microsoft.com/office/powerpoint/2010/main" val="421633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90438"/>
            <a:ext cx="10515600" cy="1325563"/>
          </a:xfrm>
        </p:spPr>
        <p:txBody>
          <a:bodyPr>
            <a:normAutofit/>
          </a:bodyPr>
          <a:lstStyle/>
          <a:p>
            <a:r>
              <a:rPr lang="en-US" sz="3500" dirty="0">
                <a:latin typeface="Arial" panose="020B0604020202020204" pitchFamily="34" charset="0"/>
                <a:cs typeface="Arial" panose="020B0604020202020204" pitchFamily="34" charset="0"/>
              </a:rPr>
              <a:t>TSI Required Scores</a:t>
            </a:r>
          </a:p>
        </p:txBody>
      </p:sp>
      <p:pic>
        <p:nvPicPr>
          <p:cNvPr id="4" name="Content Placeholder 3"/>
          <p:cNvPicPr>
            <a:picLocks noGrp="1" noChangeAspect="1"/>
          </p:cNvPicPr>
          <p:nvPr>
            <p:ph idx="1"/>
          </p:nvPr>
        </p:nvPicPr>
        <p:blipFill>
          <a:blip r:embed="rId2"/>
          <a:stretch>
            <a:fillRect/>
          </a:stretch>
        </p:blipFill>
        <p:spPr>
          <a:xfrm>
            <a:off x="2700337" y="1516001"/>
            <a:ext cx="6791325" cy="2667000"/>
          </a:xfrm>
          <a:prstGeom prst="rect">
            <a:avLst/>
          </a:prstGeom>
        </p:spPr>
      </p:pic>
      <p:pic>
        <p:nvPicPr>
          <p:cNvPr id="5" name="Picture 4"/>
          <p:cNvPicPr>
            <a:picLocks noChangeAspect="1"/>
          </p:cNvPicPr>
          <p:nvPr/>
        </p:nvPicPr>
        <p:blipFill>
          <a:blip r:embed="rId3"/>
          <a:stretch>
            <a:fillRect/>
          </a:stretch>
        </p:blipFill>
        <p:spPr>
          <a:xfrm>
            <a:off x="2700337" y="4328167"/>
            <a:ext cx="6791325" cy="1986051"/>
          </a:xfrm>
          <a:prstGeom prst="rect">
            <a:avLst/>
          </a:prstGeom>
        </p:spPr>
      </p:pic>
    </p:spTree>
    <p:extLst>
      <p:ext uri="{BB962C8B-B14F-4D97-AF65-F5344CB8AC3E}">
        <p14:creationId xmlns:p14="http://schemas.microsoft.com/office/powerpoint/2010/main" val="3462256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6219" y="906621"/>
            <a:ext cx="10559562" cy="2056387"/>
          </a:xfrm>
        </p:spPr>
        <p:txBody>
          <a:bodyPr>
            <a:normAutofit/>
          </a:bodyPr>
          <a:lstStyle/>
          <a:p>
            <a:r>
              <a:rPr lang="en-US" sz="5000" dirty="0">
                <a:latin typeface="Arial" panose="020B0604020202020204" pitchFamily="34" charset="0"/>
                <a:cs typeface="Arial" panose="020B0604020202020204" pitchFamily="34" charset="0"/>
              </a:rPr>
              <a:t>South Plains College</a:t>
            </a:r>
            <a:br>
              <a:rPr lang="en-US" sz="5000" dirty="0">
                <a:latin typeface="Arial" panose="020B0604020202020204" pitchFamily="34" charset="0"/>
                <a:cs typeface="Arial" panose="020B0604020202020204" pitchFamily="34" charset="0"/>
              </a:rPr>
            </a:br>
            <a:r>
              <a:rPr lang="en-US" sz="5000" dirty="0">
                <a:latin typeface="Arial" panose="020B0604020202020204" pitchFamily="34" charset="0"/>
                <a:cs typeface="Arial" panose="020B0604020202020204" pitchFamily="34" charset="0"/>
              </a:rPr>
              <a:t>2020 Administrator &amp; Adjunct Update</a:t>
            </a:r>
          </a:p>
        </p:txBody>
      </p:sp>
      <p:sp>
        <p:nvSpPr>
          <p:cNvPr id="3" name="Subtitle 2"/>
          <p:cNvSpPr>
            <a:spLocks noGrp="1"/>
          </p:cNvSpPr>
          <p:nvPr>
            <p:ph type="subTitle" idx="1"/>
          </p:nvPr>
        </p:nvSpPr>
        <p:spPr>
          <a:xfrm>
            <a:off x="1524000" y="4018085"/>
            <a:ext cx="9144000" cy="1343304"/>
          </a:xfrm>
        </p:spPr>
        <p:txBody>
          <a:bodyPr>
            <a:normAutofit fontScale="85000" lnSpcReduction="20000"/>
          </a:bodyPr>
          <a:lstStyle/>
          <a:p>
            <a:r>
              <a:rPr lang="en-US" dirty="0">
                <a:latin typeface="Arial" panose="020B0604020202020204" pitchFamily="34" charset="0"/>
                <a:cs typeface="Arial" panose="020B0604020202020204" pitchFamily="34" charset="0"/>
              </a:rPr>
              <a:t>Student Affairs Update</a:t>
            </a:r>
          </a:p>
          <a:p>
            <a:r>
              <a:rPr lang="en-US" dirty="0" err="1">
                <a:latin typeface="Arial" panose="020B0604020202020204" pitchFamily="34" charset="0"/>
                <a:cs typeface="Arial" panose="020B0604020202020204" pitchFamily="34" charset="0"/>
              </a:rPr>
              <a:t>JimAnn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Batenhorst</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will begin shortly!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7577" y="5795506"/>
            <a:ext cx="2564423" cy="1062494"/>
          </a:xfrm>
          <a:prstGeom prst="rect">
            <a:avLst/>
          </a:prstGeom>
        </p:spPr>
      </p:pic>
    </p:spTree>
    <p:extLst>
      <p:ext uri="{BB962C8B-B14F-4D97-AF65-F5344CB8AC3E}">
        <p14:creationId xmlns:p14="http://schemas.microsoft.com/office/powerpoint/2010/main" val="4894555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33AB5-A16E-1E4D-9833-BBCECB50D4C7}"/>
              </a:ext>
            </a:extLst>
          </p:cNvPr>
          <p:cNvSpPr>
            <a:spLocks noGrp="1"/>
          </p:cNvSpPr>
          <p:nvPr>
            <p:ph type="title"/>
          </p:nvPr>
        </p:nvSpPr>
        <p:spPr/>
        <p:txBody>
          <a:bodyPr>
            <a:normAutofit/>
          </a:bodyPr>
          <a:lstStyle/>
          <a:p>
            <a:r>
              <a:rPr lang="en-US" sz="3600" dirty="0"/>
              <a:t>Business Office Updates</a:t>
            </a:r>
          </a:p>
        </p:txBody>
      </p:sp>
      <p:sp>
        <p:nvSpPr>
          <p:cNvPr id="3" name="Content Placeholder 2">
            <a:extLst>
              <a:ext uri="{FF2B5EF4-FFF2-40B4-BE49-F238E27FC236}">
                <a16:creationId xmlns:a16="http://schemas.microsoft.com/office/drawing/2014/main" id="{1166DCF3-A176-594B-8D88-C12C6B64BEC5}"/>
              </a:ext>
            </a:extLst>
          </p:cNvPr>
          <p:cNvSpPr>
            <a:spLocks noGrp="1"/>
          </p:cNvSpPr>
          <p:nvPr>
            <p:ph idx="1"/>
          </p:nvPr>
        </p:nvSpPr>
        <p:spPr>
          <a:xfrm>
            <a:off x="310055" y="1450428"/>
            <a:ext cx="11571890" cy="4695004"/>
          </a:xfrm>
        </p:spPr>
        <p:txBody>
          <a:bodyPr>
            <a:normAutofit/>
          </a:bodyPr>
          <a:lstStyle/>
          <a:p>
            <a:r>
              <a:rPr lang="en-US" sz="2000" dirty="0"/>
              <a:t>Payment Plans</a:t>
            </a:r>
          </a:p>
          <a:p>
            <a:pPr marL="0" indent="0">
              <a:buNone/>
            </a:pPr>
            <a:r>
              <a:rPr lang="en-US" sz="2000" dirty="0"/>
              <a:t>	· $30 Non-refundable fee </a:t>
            </a:r>
          </a:p>
          <a:p>
            <a:pPr marL="0" indent="0">
              <a:buNone/>
            </a:pPr>
            <a:r>
              <a:rPr lang="en-US" sz="2000" dirty="0"/>
              <a:t>	· 50% down payment required on or before August 28</a:t>
            </a:r>
            <a:r>
              <a:rPr lang="en-US" sz="2000" baseline="30000" dirty="0"/>
              <a:t>th</a:t>
            </a:r>
            <a:r>
              <a:rPr lang="en-US" sz="2000" dirty="0"/>
              <a:t> - then 25% due on </a:t>
            </a:r>
          </a:p>
          <a:p>
            <a:pPr marL="0" indent="0">
              <a:buNone/>
            </a:pPr>
            <a:r>
              <a:rPr lang="en-US" sz="2000" dirty="0"/>
              <a:t>	  October 5</a:t>
            </a:r>
            <a:r>
              <a:rPr lang="en-US" sz="2000" baseline="30000" dirty="0"/>
              <a:t>th </a:t>
            </a:r>
            <a:r>
              <a:rPr lang="en-US" sz="2000" dirty="0"/>
              <a:t>and on November 5</a:t>
            </a:r>
            <a:r>
              <a:rPr lang="en-US" sz="2000" baseline="30000" dirty="0"/>
              <a:t>th</a:t>
            </a:r>
            <a:endParaRPr lang="en-US" sz="2000" dirty="0"/>
          </a:p>
          <a:p>
            <a:pPr marL="0" indent="0">
              <a:buNone/>
            </a:pPr>
            <a:r>
              <a:rPr lang="en-US" sz="2000" dirty="0"/>
              <a:t>	· Payment Plans are not available after September 1</a:t>
            </a:r>
            <a:r>
              <a:rPr lang="en-US" sz="2000" baseline="30000" dirty="0"/>
              <a:t>st</a:t>
            </a:r>
            <a:endParaRPr lang="en-US" sz="2000" dirty="0"/>
          </a:p>
          <a:p>
            <a:pPr marL="0" indent="0">
              <a:buNone/>
            </a:pPr>
            <a:r>
              <a:rPr lang="en-US" sz="2000" dirty="0"/>
              <a:t>	· Adding/Dropping classes after the initial payment</a:t>
            </a:r>
          </a:p>
          <a:p>
            <a:pPr marL="0" indent="0">
              <a:buNone/>
            </a:pPr>
            <a:endParaRPr lang="en-US" sz="2000" dirty="0"/>
          </a:p>
          <a:p>
            <a:r>
              <a:rPr lang="en-US" sz="2000" dirty="0"/>
              <a:t>Paying for Student Fees</a:t>
            </a:r>
          </a:p>
          <a:p>
            <a:pPr marL="0" indent="0">
              <a:buNone/>
            </a:pPr>
            <a:r>
              <a:rPr lang="en-US" sz="2000" dirty="0"/>
              <a:t>	· Sponsorship lists need to be submitted to Jessica Lopez (</a:t>
            </a:r>
            <a:r>
              <a:rPr lang="en-US" sz="2000" dirty="0" err="1"/>
              <a:t>jmlopez@southplainscollege.edu</a:t>
            </a:r>
            <a:r>
              <a:rPr lang="en-US" sz="2000" dirty="0"/>
              <a:t>) 	  in the Business Office by Friday, August 21</a:t>
            </a:r>
            <a:r>
              <a:rPr lang="en-US" sz="2000" baseline="30000" dirty="0"/>
              <a:t>st</a:t>
            </a:r>
            <a:endParaRPr lang="en-US" sz="2000" dirty="0"/>
          </a:p>
          <a:p>
            <a:pPr marL="0" indent="0">
              <a:buNone/>
            </a:pPr>
            <a:r>
              <a:rPr lang="en-US" sz="2000" dirty="0"/>
              <a:t>	· Please include each student’s name, SPC ID number and the amount being covered by the 	  district.</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016612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ED7F-508F-4845-BD6F-BD43225AA186}"/>
              </a:ext>
            </a:extLst>
          </p:cNvPr>
          <p:cNvSpPr>
            <a:spLocks noGrp="1"/>
          </p:cNvSpPr>
          <p:nvPr>
            <p:ph type="title"/>
          </p:nvPr>
        </p:nvSpPr>
        <p:spPr/>
        <p:txBody>
          <a:bodyPr>
            <a:normAutofit/>
          </a:bodyPr>
          <a:lstStyle/>
          <a:p>
            <a:r>
              <a:rPr lang="en-US" sz="3600" dirty="0"/>
              <a:t>Inclusive Access</a:t>
            </a:r>
          </a:p>
        </p:txBody>
      </p:sp>
      <p:sp>
        <p:nvSpPr>
          <p:cNvPr id="3" name="Content Placeholder 2">
            <a:extLst>
              <a:ext uri="{FF2B5EF4-FFF2-40B4-BE49-F238E27FC236}">
                <a16:creationId xmlns:a16="http://schemas.microsoft.com/office/drawing/2014/main" id="{B2551D00-0F75-EC44-A7A8-98C879C8D8FB}"/>
              </a:ext>
            </a:extLst>
          </p:cNvPr>
          <p:cNvSpPr>
            <a:spLocks noGrp="1"/>
          </p:cNvSpPr>
          <p:nvPr>
            <p:ph idx="1"/>
          </p:nvPr>
        </p:nvSpPr>
        <p:spPr>
          <a:xfrm>
            <a:off x="739665" y="1836135"/>
            <a:ext cx="10712669" cy="3934044"/>
          </a:xfrm>
        </p:spPr>
        <p:txBody>
          <a:bodyPr>
            <a:normAutofit/>
          </a:bodyPr>
          <a:lstStyle/>
          <a:p>
            <a:r>
              <a:rPr lang="en-US" sz="2600" dirty="0"/>
              <a:t>Text &amp; course materials included in a student’s bill.</a:t>
            </a:r>
          </a:p>
          <a:p>
            <a:r>
              <a:rPr lang="en-US" sz="2600" dirty="0"/>
              <a:t>Used for BCIS-1305, BUSI-1301, ENGL-1301 &amp; 1302</a:t>
            </a:r>
          </a:p>
          <a:p>
            <a:endParaRPr lang="en-US" sz="2600" dirty="0"/>
          </a:p>
          <a:p>
            <a:r>
              <a:rPr lang="en-US" sz="2600" dirty="0"/>
              <a:t>These materials will appear in each student’s Blackboard on August 24</a:t>
            </a:r>
            <a:r>
              <a:rPr lang="en-US" sz="2600" baseline="30000" dirty="0"/>
              <a:t>th</a:t>
            </a:r>
            <a:r>
              <a:rPr lang="en-US" sz="2600" dirty="0"/>
              <a:t>, when their courses become available. </a:t>
            </a:r>
          </a:p>
          <a:p>
            <a:pPr marL="0" indent="0">
              <a:buNone/>
            </a:pPr>
            <a:r>
              <a:rPr lang="en-US" sz="2600" dirty="0"/>
              <a:t>   No physical textbooks are being sent via U.S. Mail.</a:t>
            </a:r>
          </a:p>
          <a:p>
            <a:endParaRPr lang="en-US" sz="2600" dirty="0"/>
          </a:p>
          <a:p>
            <a:r>
              <a:rPr lang="en-US" sz="2600" dirty="0"/>
              <a:t>Students are allowed to opt-out by the 12</a:t>
            </a:r>
            <a:r>
              <a:rPr lang="en-US" sz="2600" baseline="30000" dirty="0"/>
              <a:t>th</a:t>
            </a:r>
            <a:r>
              <a:rPr lang="en-US" sz="2600" dirty="0"/>
              <a:t> class day – September 9</a:t>
            </a:r>
            <a:r>
              <a:rPr lang="en-US" sz="2600" baseline="30000" dirty="0"/>
              <a:t>th</a:t>
            </a:r>
            <a:endParaRPr lang="en-US" sz="2600" dirty="0"/>
          </a:p>
          <a:p>
            <a:endParaRPr lang="en-US" dirty="0"/>
          </a:p>
        </p:txBody>
      </p:sp>
    </p:spTree>
    <p:extLst>
      <p:ext uri="{BB962C8B-B14F-4D97-AF65-F5344CB8AC3E}">
        <p14:creationId xmlns:p14="http://schemas.microsoft.com/office/powerpoint/2010/main" val="31387806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DB3DE-9BED-1F47-81E3-603432208462}"/>
              </a:ext>
            </a:extLst>
          </p:cNvPr>
          <p:cNvSpPr>
            <a:spLocks noGrp="1"/>
          </p:cNvSpPr>
          <p:nvPr>
            <p:ph type="title"/>
          </p:nvPr>
        </p:nvSpPr>
        <p:spPr>
          <a:xfrm>
            <a:off x="838200" y="428187"/>
            <a:ext cx="10515600" cy="1325563"/>
          </a:xfrm>
        </p:spPr>
        <p:txBody>
          <a:bodyPr>
            <a:normAutofit/>
          </a:bodyPr>
          <a:lstStyle/>
          <a:p>
            <a:r>
              <a:rPr lang="en-US" sz="3600" dirty="0"/>
              <a:t>Dual Credit Stipends</a:t>
            </a:r>
          </a:p>
        </p:txBody>
      </p:sp>
      <p:sp>
        <p:nvSpPr>
          <p:cNvPr id="3" name="Content Placeholder 2">
            <a:extLst>
              <a:ext uri="{FF2B5EF4-FFF2-40B4-BE49-F238E27FC236}">
                <a16:creationId xmlns:a16="http://schemas.microsoft.com/office/drawing/2014/main" id="{69DD4859-38E2-4748-B04B-ED7A5DAABE61}"/>
              </a:ext>
            </a:extLst>
          </p:cNvPr>
          <p:cNvSpPr>
            <a:spLocks noGrp="1"/>
          </p:cNvSpPr>
          <p:nvPr>
            <p:ph idx="1"/>
          </p:nvPr>
        </p:nvSpPr>
        <p:spPr>
          <a:xfrm>
            <a:off x="838200" y="2709096"/>
            <a:ext cx="10515600" cy="4351338"/>
          </a:xfrm>
        </p:spPr>
        <p:txBody>
          <a:bodyPr/>
          <a:lstStyle/>
          <a:p>
            <a:r>
              <a:rPr lang="en-US" sz="2000" dirty="0"/>
              <a:t>Faculty and counselor stipends are based of course enrollment, as of September 9</a:t>
            </a:r>
            <a:r>
              <a:rPr lang="en-US" sz="2000" baseline="30000" dirty="0"/>
              <a:t>th</a:t>
            </a:r>
            <a:r>
              <a:rPr lang="en-US" sz="2000" dirty="0"/>
              <a:t> – the College’s Census date.</a:t>
            </a:r>
          </a:p>
          <a:p>
            <a:r>
              <a:rPr lang="en-US" sz="2000" dirty="0"/>
              <a:t>New dual credit coordinators will need to complete a W-9 form.</a:t>
            </a:r>
          </a:p>
          <a:p>
            <a:r>
              <a:rPr lang="en-US" sz="2000" dirty="0"/>
              <a:t>Schools with multiple coordinators will have their stipend amount divided equally.</a:t>
            </a:r>
          </a:p>
          <a:p>
            <a:pPr marL="0" indent="0">
              <a:buNone/>
            </a:pPr>
            <a:endParaRPr lang="en-US" dirty="0"/>
          </a:p>
        </p:txBody>
      </p:sp>
    </p:spTree>
    <p:extLst>
      <p:ext uri="{BB962C8B-B14F-4D97-AF65-F5344CB8AC3E}">
        <p14:creationId xmlns:p14="http://schemas.microsoft.com/office/powerpoint/2010/main" val="37347263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Registration Updates</a:t>
            </a:r>
          </a:p>
        </p:txBody>
      </p:sp>
      <p:sp>
        <p:nvSpPr>
          <p:cNvPr id="3" name="Content Placeholder 2"/>
          <p:cNvSpPr>
            <a:spLocks noGrp="1"/>
          </p:cNvSpPr>
          <p:nvPr>
            <p:ph idx="1"/>
          </p:nvPr>
        </p:nvSpPr>
        <p:spPr>
          <a:xfrm>
            <a:off x="781707" y="1438439"/>
            <a:ext cx="10628586" cy="4272983"/>
          </a:xfrm>
        </p:spPr>
        <p:txBody>
          <a:bodyPr>
            <a:normAutofit fontScale="77500" lnSpcReduction="20000"/>
          </a:bodyPr>
          <a:lstStyle/>
          <a:p>
            <a:pPr marL="0" indent="0">
              <a:lnSpc>
                <a:spcPct val="80000"/>
              </a:lnSpc>
              <a:buClr>
                <a:schemeClr val="accent3"/>
              </a:buClr>
              <a:buNone/>
              <a:defRPr/>
            </a:pPr>
            <a:endParaRPr lang="en-US" sz="2400" b="1" dirty="0"/>
          </a:p>
          <a:p>
            <a:pPr marL="0" indent="0">
              <a:lnSpc>
                <a:spcPct val="80000"/>
              </a:lnSpc>
              <a:buClr>
                <a:schemeClr val="accent3"/>
              </a:buClr>
              <a:buNone/>
              <a:defRPr/>
            </a:pPr>
            <a:r>
              <a:rPr lang="en-US" sz="2400" b="1" dirty="0"/>
              <a:t>August 24</a:t>
            </a:r>
            <a:r>
              <a:rPr lang="en-US" sz="2400" b="1" baseline="30000" dirty="0"/>
              <a:t>th</a:t>
            </a:r>
            <a:r>
              <a:rPr lang="en-US" sz="2400" b="1" dirty="0"/>
              <a:t> - </a:t>
            </a:r>
            <a:r>
              <a:rPr lang="en-US" sz="2400" dirty="0"/>
              <a:t>First day of class.</a:t>
            </a:r>
          </a:p>
          <a:p>
            <a:pPr marL="0" indent="0">
              <a:lnSpc>
                <a:spcPct val="80000"/>
              </a:lnSpc>
              <a:buClr>
                <a:schemeClr val="accent3"/>
              </a:buClr>
              <a:buNone/>
              <a:defRPr/>
            </a:pPr>
            <a:r>
              <a:rPr lang="en-US" sz="2400" b="1" dirty="0"/>
              <a:t>(Blackboard will be made available to students on this date)</a:t>
            </a:r>
          </a:p>
          <a:p>
            <a:pPr marL="265176" indent="-265176">
              <a:lnSpc>
                <a:spcPct val="80000"/>
              </a:lnSpc>
              <a:buClr>
                <a:schemeClr val="accent3"/>
              </a:buClr>
              <a:buNone/>
              <a:defRPr/>
            </a:pPr>
            <a:r>
              <a:rPr lang="en-US" sz="2400" b="1" dirty="0"/>
              <a:t>	</a:t>
            </a:r>
          </a:p>
          <a:p>
            <a:pPr marL="265176" indent="-265176">
              <a:lnSpc>
                <a:spcPct val="80000"/>
              </a:lnSpc>
              <a:buClr>
                <a:schemeClr val="accent3"/>
              </a:buClr>
              <a:buNone/>
              <a:defRPr/>
            </a:pPr>
            <a:r>
              <a:rPr lang="en-US" sz="2400" b="1" dirty="0"/>
              <a:t>August 28</a:t>
            </a:r>
            <a:r>
              <a:rPr lang="en-US" sz="2400" b="1" baseline="30000" dirty="0"/>
              <a:t>th</a:t>
            </a:r>
            <a:r>
              <a:rPr lang="en-US" sz="2400" b="1" dirty="0"/>
              <a:t> - </a:t>
            </a:r>
            <a:r>
              <a:rPr lang="en-US" sz="2400" dirty="0"/>
              <a:t>Dual Credit payment deadline – last day to add an ITV or online class.</a:t>
            </a:r>
          </a:p>
          <a:p>
            <a:pPr marL="265176" indent="-265176">
              <a:lnSpc>
                <a:spcPct val="80000"/>
              </a:lnSpc>
              <a:buClr>
                <a:schemeClr val="accent3"/>
              </a:buClr>
              <a:buNone/>
              <a:defRPr/>
            </a:pPr>
            <a:endParaRPr lang="en-US" sz="2400" b="1" dirty="0"/>
          </a:p>
          <a:p>
            <a:pPr marL="265176" indent="-265176">
              <a:lnSpc>
                <a:spcPct val="80000"/>
              </a:lnSpc>
              <a:buClr>
                <a:schemeClr val="accent3"/>
              </a:buClr>
              <a:buNone/>
              <a:defRPr/>
            </a:pPr>
            <a:r>
              <a:rPr lang="en-US" sz="2400" b="1" dirty="0"/>
              <a:t>September 9</a:t>
            </a:r>
            <a:r>
              <a:rPr lang="en-US" sz="2400" b="1" baseline="30000" dirty="0"/>
              <a:t>th</a:t>
            </a:r>
            <a:r>
              <a:rPr lang="en-US" sz="2400" b="1" dirty="0"/>
              <a:t> - </a:t>
            </a:r>
            <a:r>
              <a:rPr lang="en-US" sz="2400" dirty="0"/>
              <a:t>Last day to a dual credit course that’s being offered at a high school </a:t>
            </a:r>
          </a:p>
          <a:p>
            <a:pPr marL="265176" indent="-265176">
              <a:lnSpc>
                <a:spcPct val="80000"/>
              </a:lnSpc>
              <a:buClr>
                <a:schemeClr val="accent3"/>
              </a:buClr>
              <a:buNone/>
              <a:defRPr/>
            </a:pPr>
            <a:r>
              <a:rPr lang="en-US" sz="2400" dirty="0"/>
              <a:t>location. This date is also the 12</a:t>
            </a:r>
            <a:r>
              <a:rPr lang="en-US" sz="2400" baseline="30000" dirty="0"/>
              <a:t>th</a:t>
            </a:r>
            <a:r>
              <a:rPr lang="en-US" sz="2400" dirty="0"/>
              <a:t> class day and serves as the College’s official census date. </a:t>
            </a:r>
          </a:p>
          <a:p>
            <a:pPr marL="0" indent="0">
              <a:lnSpc>
                <a:spcPct val="80000"/>
              </a:lnSpc>
              <a:buClr>
                <a:schemeClr val="accent3"/>
              </a:buClr>
              <a:buNone/>
              <a:defRPr/>
            </a:pPr>
            <a:endParaRPr lang="en-US" sz="2400" dirty="0"/>
          </a:p>
          <a:p>
            <a:pPr marL="265176" indent="-265176">
              <a:lnSpc>
                <a:spcPct val="80000"/>
              </a:lnSpc>
              <a:buClr>
                <a:schemeClr val="accent3"/>
              </a:buClr>
              <a:buNone/>
              <a:defRPr/>
            </a:pPr>
            <a:r>
              <a:rPr lang="en-US" sz="2400" dirty="0"/>
              <a:t>For students who register before August 28</a:t>
            </a:r>
            <a:r>
              <a:rPr lang="en-US" sz="2400" baseline="30000" dirty="0"/>
              <a:t>th </a:t>
            </a:r>
            <a:r>
              <a:rPr lang="en-US" sz="2400" dirty="0"/>
              <a:t>- payment is due no later than close of business </a:t>
            </a:r>
          </a:p>
          <a:p>
            <a:pPr marL="265176" indent="-265176">
              <a:lnSpc>
                <a:spcPct val="80000"/>
              </a:lnSpc>
              <a:buClr>
                <a:schemeClr val="accent3"/>
              </a:buClr>
              <a:buNone/>
              <a:defRPr/>
            </a:pPr>
            <a:r>
              <a:rPr lang="en-US" sz="2400" dirty="0"/>
              <a:t>on August 28</a:t>
            </a:r>
            <a:r>
              <a:rPr lang="en-US" sz="2400" baseline="30000" dirty="0"/>
              <a:t>th</a:t>
            </a:r>
            <a:r>
              <a:rPr lang="en-US" sz="2400" dirty="0"/>
              <a:t>.  </a:t>
            </a:r>
          </a:p>
          <a:p>
            <a:pPr marL="265176" indent="-265176">
              <a:lnSpc>
                <a:spcPct val="80000"/>
              </a:lnSpc>
              <a:buClr>
                <a:schemeClr val="accent3"/>
              </a:buClr>
              <a:buNone/>
              <a:defRPr/>
            </a:pPr>
            <a:endParaRPr lang="en-US" sz="2400" dirty="0"/>
          </a:p>
          <a:p>
            <a:pPr marL="265176" indent="-265176">
              <a:lnSpc>
                <a:spcPct val="80000"/>
              </a:lnSpc>
              <a:buClr>
                <a:schemeClr val="accent3"/>
              </a:buClr>
              <a:buNone/>
              <a:defRPr/>
            </a:pPr>
            <a:r>
              <a:rPr lang="en-US" sz="2400" dirty="0"/>
              <a:t>For students who register after August 29</a:t>
            </a:r>
            <a:r>
              <a:rPr lang="en-US" sz="2400" baseline="30000" dirty="0"/>
              <a:t>th </a:t>
            </a:r>
            <a:r>
              <a:rPr lang="en-US" sz="2400" dirty="0"/>
              <a:t>- payment will be due that same day of </a:t>
            </a:r>
          </a:p>
          <a:p>
            <a:pPr marL="265176" indent="-265176">
              <a:lnSpc>
                <a:spcPct val="80000"/>
              </a:lnSpc>
              <a:buClr>
                <a:schemeClr val="accent3"/>
              </a:buClr>
              <a:buNone/>
              <a:defRPr/>
            </a:pPr>
            <a:r>
              <a:rPr lang="en-US" sz="2400" dirty="0"/>
              <a:t>registration. </a:t>
            </a:r>
          </a:p>
        </p:txBody>
      </p:sp>
    </p:spTree>
    <p:extLst>
      <p:ext uri="{BB962C8B-B14F-4D97-AF65-F5344CB8AC3E}">
        <p14:creationId xmlns:p14="http://schemas.microsoft.com/office/powerpoint/2010/main" val="31161645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Scheduling Fall Classes</a:t>
            </a:r>
          </a:p>
        </p:txBody>
      </p:sp>
      <p:sp>
        <p:nvSpPr>
          <p:cNvPr id="3" name="Content Placeholder 2"/>
          <p:cNvSpPr>
            <a:spLocks noGrp="1"/>
          </p:cNvSpPr>
          <p:nvPr>
            <p:ph idx="1"/>
          </p:nvPr>
        </p:nvSpPr>
        <p:spPr>
          <a:xfrm>
            <a:off x="838200" y="2073183"/>
            <a:ext cx="10515600" cy="4253570"/>
          </a:xfrm>
        </p:spPr>
        <p:txBody>
          <a:bodyPr/>
          <a:lstStyle/>
          <a:p>
            <a:pPr marL="457200" indent="-457200">
              <a:defRPr/>
            </a:pPr>
            <a:r>
              <a:rPr lang="en-US" dirty="0"/>
              <a:t>Please let us know if you have course additions or deletions. </a:t>
            </a:r>
          </a:p>
          <a:p>
            <a:pPr marL="0" indent="0">
              <a:buNone/>
              <a:defRPr/>
            </a:pPr>
            <a:endParaRPr lang="en-US" dirty="0"/>
          </a:p>
          <a:p>
            <a:pPr marL="457200" indent="-457200">
              <a:defRPr/>
            </a:pPr>
            <a:r>
              <a:rPr lang="en-US" dirty="0"/>
              <a:t>Please let us know if you have instructor changes.  </a:t>
            </a:r>
          </a:p>
          <a:p>
            <a:pPr marL="0" indent="0">
              <a:buNone/>
              <a:defRPr/>
            </a:pPr>
            <a:endParaRPr lang="en-US" dirty="0"/>
          </a:p>
          <a:p>
            <a:pPr marL="457200" indent="-457200">
              <a:defRPr/>
            </a:pPr>
            <a:r>
              <a:rPr lang="en-US" dirty="0"/>
              <a:t>Please let us know if any staff contact information needs to be updated or changed.</a:t>
            </a:r>
          </a:p>
          <a:p>
            <a:endParaRPr lang="en-US" dirty="0"/>
          </a:p>
        </p:txBody>
      </p:sp>
    </p:spTree>
    <p:extLst>
      <p:ext uri="{BB962C8B-B14F-4D97-AF65-F5344CB8AC3E}">
        <p14:creationId xmlns:p14="http://schemas.microsoft.com/office/powerpoint/2010/main" val="4024344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435C1-3A4A-7A4F-AE84-EB00746F7E8F}"/>
              </a:ext>
            </a:extLst>
          </p:cNvPr>
          <p:cNvSpPr>
            <a:spLocks noGrp="1"/>
          </p:cNvSpPr>
          <p:nvPr>
            <p:ph type="title"/>
          </p:nvPr>
        </p:nvSpPr>
        <p:spPr/>
        <p:txBody>
          <a:bodyPr>
            <a:normAutofit/>
          </a:bodyPr>
          <a:lstStyle/>
          <a:p>
            <a:r>
              <a:rPr lang="en-US" sz="3500" dirty="0">
                <a:latin typeface="Arial" panose="020B0604020202020204" pitchFamily="34" charset="0"/>
                <a:cs typeface="Arial" panose="020B0604020202020204" pitchFamily="34" charset="0"/>
              </a:rPr>
              <a:t>TSI Changes (cont.)</a:t>
            </a:r>
          </a:p>
        </p:txBody>
      </p:sp>
      <p:sp>
        <p:nvSpPr>
          <p:cNvPr id="3" name="Content Placeholder 2">
            <a:extLst>
              <a:ext uri="{FF2B5EF4-FFF2-40B4-BE49-F238E27FC236}">
                <a16:creationId xmlns:a16="http://schemas.microsoft.com/office/drawing/2014/main" id="{8992C7F5-9115-5847-A0DB-8E7C29C35693}"/>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Dual Credit Exemption –</a:t>
            </a:r>
          </a:p>
          <a:p>
            <a:endParaRPr lang="en-US" dirty="0"/>
          </a:p>
        </p:txBody>
      </p:sp>
      <p:pic>
        <p:nvPicPr>
          <p:cNvPr id="4" name="Picture 3"/>
          <p:cNvPicPr>
            <a:picLocks noChangeAspect="1"/>
          </p:cNvPicPr>
          <p:nvPr/>
        </p:nvPicPr>
        <p:blipFill>
          <a:blip r:embed="rId2"/>
          <a:stretch>
            <a:fillRect/>
          </a:stretch>
        </p:blipFill>
        <p:spPr>
          <a:xfrm>
            <a:off x="3234287" y="2308763"/>
            <a:ext cx="5723426" cy="4003137"/>
          </a:xfrm>
          <a:prstGeom prst="rect">
            <a:avLst/>
          </a:prstGeom>
        </p:spPr>
      </p:pic>
    </p:spTree>
    <p:extLst>
      <p:ext uri="{BB962C8B-B14F-4D97-AF65-F5344CB8AC3E}">
        <p14:creationId xmlns:p14="http://schemas.microsoft.com/office/powerpoint/2010/main" val="955199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BAF1C-CCB0-E84B-A568-FC100DF06B6A}"/>
              </a:ext>
            </a:extLst>
          </p:cNvPr>
          <p:cNvSpPr>
            <a:spLocks noGrp="1"/>
          </p:cNvSpPr>
          <p:nvPr>
            <p:ph type="title"/>
          </p:nvPr>
        </p:nvSpPr>
        <p:spPr/>
        <p:txBody>
          <a:bodyPr>
            <a:normAutofit/>
          </a:bodyPr>
          <a:lstStyle/>
          <a:p>
            <a:r>
              <a:rPr lang="en-US" sz="3500" dirty="0">
                <a:latin typeface="Arial" panose="020B0604020202020204" pitchFamily="34" charset="0"/>
                <a:cs typeface="Arial" panose="020B0604020202020204" pitchFamily="34" charset="0"/>
              </a:rPr>
              <a:t>TSIA 2.0</a:t>
            </a:r>
          </a:p>
        </p:txBody>
      </p:sp>
      <p:sp>
        <p:nvSpPr>
          <p:cNvPr id="3" name="Content Placeholder 2">
            <a:extLst>
              <a:ext uri="{FF2B5EF4-FFF2-40B4-BE49-F238E27FC236}">
                <a16:creationId xmlns:a16="http://schemas.microsoft.com/office/drawing/2014/main" id="{2E9C0D74-E8CA-6B49-A3E1-C73A0072A84B}"/>
              </a:ext>
            </a:extLst>
          </p:cNvPr>
          <p:cNvSpPr>
            <a:spLocks noGrp="1"/>
          </p:cNvSpPr>
          <p:nvPr>
            <p:ph idx="1"/>
          </p:nvPr>
        </p:nvSpPr>
        <p:spPr>
          <a:xfrm>
            <a:off x="838200" y="1690688"/>
            <a:ext cx="10515600" cy="4351338"/>
          </a:xfrm>
        </p:spPr>
        <p:txBody>
          <a:bodyPr>
            <a:normAutofit fontScale="62500" lnSpcReduction="20000"/>
          </a:bodyPr>
          <a:lstStyle/>
          <a:p>
            <a:r>
              <a:rPr lang="en-US" dirty="0">
                <a:latin typeface="Arial" panose="020B0604020202020204" pitchFamily="34" charset="0"/>
                <a:cs typeface="Arial" panose="020B0604020202020204" pitchFamily="34" charset="0"/>
              </a:rPr>
              <a:t>Original launch was scheduled for August 2020, then scheduled for Monday, September 28</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2020.</a:t>
            </a:r>
          </a:p>
          <a:p>
            <a:r>
              <a:rPr lang="en-US" dirty="0">
                <a:latin typeface="Arial" panose="020B0604020202020204" pitchFamily="34" charset="0"/>
                <a:cs typeface="Arial" panose="020B0604020202020204" pitchFamily="34" charset="0"/>
              </a:rPr>
              <a:t>UPDATE – TSIA 2.0 rollout now scheduled for January 2021.</a:t>
            </a:r>
          </a:p>
          <a:p>
            <a:pPr marL="0" indent="0">
              <a:buNone/>
            </a:pPr>
            <a:endParaRPr lang="en-US" dirty="0">
              <a:latin typeface="Arial" panose="020B0604020202020204" pitchFamily="34" charset="0"/>
              <a:cs typeface="Arial" panose="020B0604020202020204" pitchFamily="34" charset="0"/>
            </a:endParaRPr>
          </a:p>
          <a:p>
            <a:pPr marL="0" indent="0">
              <a:buNone/>
            </a:pPr>
            <a:r>
              <a:rPr lang="en-US" u="sng" dirty="0">
                <a:latin typeface="Arial" panose="020B0604020202020204" pitchFamily="34" charset="0"/>
                <a:cs typeface="Arial" panose="020B0604020202020204" pitchFamily="34" charset="0"/>
              </a:rPr>
              <a:t>Proposed Changes</a:t>
            </a:r>
          </a:p>
          <a:p>
            <a:pPr>
              <a:buFontTx/>
              <a:buChar char="-"/>
            </a:pPr>
            <a:r>
              <a:rPr lang="en-US" dirty="0">
                <a:latin typeface="Arial" panose="020B0604020202020204" pitchFamily="34" charset="0"/>
                <a:cs typeface="Arial" panose="020B0604020202020204" pitchFamily="34" charset="0"/>
              </a:rPr>
              <a:t>Revised Standards</a:t>
            </a:r>
          </a:p>
          <a:p>
            <a:pPr>
              <a:buFontTx/>
              <a:buChar char="-"/>
            </a:pPr>
            <a:r>
              <a:rPr lang="en-US" dirty="0">
                <a:latin typeface="Arial" panose="020B0604020202020204" pitchFamily="34" charset="0"/>
                <a:cs typeface="Arial" panose="020B0604020202020204" pitchFamily="34" charset="0"/>
              </a:rPr>
              <a:t>Reading and Writing will be integrated (will only be two tests – Math &amp; ELAR – essay component will still be required)</a:t>
            </a:r>
          </a:p>
          <a:p>
            <a:pPr>
              <a:buFontTx/>
              <a:buChar char="-"/>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Original Plan - Students will be able to use the current TSIA results for placements through fall 2020, but any placements for spring 2021 and later will require using TSIA 2.0.  </a:t>
            </a:r>
          </a:p>
          <a:p>
            <a:pPr marL="0" indent="0">
              <a:buNone/>
            </a:pPr>
            <a:r>
              <a:rPr lang="en-US" dirty="0">
                <a:latin typeface="Arial" panose="020B0604020202020204" pitchFamily="34" charset="0"/>
                <a:cs typeface="Arial" panose="020B0604020202020204" pitchFamily="34" charset="0"/>
              </a:rPr>
              <a:t>Change -  </a:t>
            </a:r>
            <a:r>
              <a:rPr lang="en-US" dirty="0"/>
              <a:t>After receiving feedback from stakeholders and with test administration capacities still impacted, the determination was made to align TSIA and TSIA 2.0 effective dates to be up to five (5) years from date of testing. </a:t>
            </a:r>
          </a:p>
          <a:p>
            <a:pPr marL="0" indent="0">
              <a:buNone/>
            </a:pPr>
            <a:r>
              <a:rPr lang="en-US" dirty="0">
                <a:latin typeface="Arial" panose="020B0604020202020204" pitchFamily="34" charset="0"/>
                <a:cs typeface="Arial" panose="020B0604020202020204" pitchFamily="34" charset="0"/>
              </a:rPr>
              <a:t>	- Statewide webinar on this issue will be out next month</a:t>
            </a:r>
          </a:p>
          <a:p>
            <a:pPr>
              <a:buFontTx/>
              <a:buChar char="-"/>
            </a:pPr>
            <a:endParaRPr lang="en-US" dirty="0"/>
          </a:p>
        </p:txBody>
      </p:sp>
    </p:spTree>
    <p:extLst>
      <p:ext uri="{BB962C8B-B14F-4D97-AF65-F5344CB8AC3E}">
        <p14:creationId xmlns:p14="http://schemas.microsoft.com/office/powerpoint/2010/main" val="2913129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latin typeface="Arial" panose="020B0604020202020204" pitchFamily="34" charset="0"/>
                <a:cs typeface="Arial" panose="020B0604020202020204" pitchFamily="34" charset="0"/>
              </a:rPr>
              <a:t>TSI Changes &amp; COVID-19</a:t>
            </a:r>
          </a:p>
        </p:txBody>
      </p:sp>
      <p:sp>
        <p:nvSpPr>
          <p:cNvPr id="3" name="Content Placeholder 2"/>
          <p:cNvSpPr>
            <a:spLocks noGrp="1"/>
          </p:cNvSpPr>
          <p:nvPr>
            <p:ph idx="1"/>
          </p:nvPr>
        </p:nvSpPr>
        <p:spPr/>
        <p:txBody>
          <a:bodyPr/>
          <a:lstStyle/>
          <a:p>
            <a:pPr marL="0" indent="0" algn="ctr">
              <a:buNone/>
            </a:pP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Questions?</a:t>
            </a:r>
          </a:p>
          <a:p>
            <a:pPr algn="ctr"/>
            <a:endParaRPr lang="en-US"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Ryan Fitzgerald, M.A.</a:t>
            </a:r>
          </a:p>
          <a:p>
            <a:pPr marL="0" indent="0" algn="ctr">
              <a:buNone/>
            </a:pPr>
            <a:r>
              <a:rPr lang="en-US" dirty="0">
                <a:latin typeface="Arial" panose="020B0604020202020204" pitchFamily="34" charset="0"/>
                <a:cs typeface="Arial" panose="020B0604020202020204" pitchFamily="34" charset="0"/>
              </a:rPr>
              <a:t>(806) 716-2542</a:t>
            </a:r>
          </a:p>
          <a:p>
            <a:pPr marL="0" indent="0" algn="ctr">
              <a:buNone/>
            </a:pPr>
            <a:r>
              <a:rPr lang="en-US" dirty="0">
                <a:latin typeface="Arial" panose="020B0604020202020204" pitchFamily="34" charset="0"/>
                <a:cs typeface="Arial" panose="020B0604020202020204" pitchFamily="34" charset="0"/>
              </a:rPr>
              <a:t>rfitzgerald@southplainscollege.edu</a:t>
            </a:r>
          </a:p>
        </p:txBody>
      </p:sp>
    </p:spTree>
    <p:extLst>
      <p:ext uri="{BB962C8B-B14F-4D97-AF65-F5344CB8AC3E}">
        <p14:creationId xmlns:p14="http://schemas.microsoft.com/office/powerpoint/2010/main" val="4205083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6219" y="906621"/>
            <a:ext cx="10559562" cy="2056387"/>
          </a:xfrm>
        </p:spPr>
        <p:txBody>
          <a:bodyPr>
            <a:normAutofit/>
          </a:bodyPr>
          <a:lstStyle/>
          <a:p>
            <a:r>
              <a:rPr lang="en-US" sz="5000" dirty="0">
                <a:latin typeface="Arial" panose="020B0604020202020204" pitchFamily="34" charset="0"/>
                <a:cs typeface="Arial" panose="020B0604020202020204" pitchFamily="34" charset="0"/>
              </a:rPr>
              <a:t>South Plains College</a:t>
            </a:r>
            <a:br>
              <a:rPr lang="en-US" sz="5000" dirty="0">
                <a:latin typeface="Arial" panose="020B0604020202020204" pitchFamily="34" charset="0"/>
                <a:cs typeface="Arial" panose="020B0604020202020204" pitchFamily="34" charset="0"/>
              </a:rPr>
            </a:br>
            <a:r>
              <a:rPr lang="en-US" sz="5000" dirty="0">
                <a:latin typeface="Arial" panose="020B0604020202020204" pitchFamily="34" charset="0"/>
                <a:cs typeface="Arial" panose="020B0604020202020204" pitchFamily="34" charset="0"/>
              </a:rPr>
              <a:t>2020 Administrator &amp; Adjunct Update</a:t>
            </a:r>
          </a:p>
        </p:txBody>
      </p:sp>
      <p:sp>
        <p:nvSpPr>
          <p:cNvPr id="3" name="Subtitle 2"/>
          <p:cNvSpPr>
            <a:spLocks noGrp="1"/>
          </p:cNvSpPr>
          <p:nvPr>
            <p:ph type="subTitle" idx="1"/>
          </p:nvPr>
        </p:nvSpPr>
        <p:spPr>
          <a:xfrm>
            <a:off x="1524000" y="3710354"/>
            <a:ext cx="9144000" cy="1651035"/>
          </a:xfrm>
        </p:spPr>
        <p:txBody>
          <a:bodyPr>
            <a:normAutofit fontScale="77500" lnSpcReduction="20000"/>
          </a:bodyPr>
          <a:lstStyle/>
          <a:p>
            <a:r>
              <a:rPr lang="en-US" dirty="0">
                <a:latin typeface="Arial" panose="020B0604020202020204" pitchFamily="34" charset="0"/>
                <a:cs typeface="Arial" panose="020B0604020202020204" pitchFamily="34" charset="0"/>
              </a:rPr>
              <a:t>Faculty Update</a:t>
            </a:r>
          </a:p>
          <a:p>
            <a:r>
              <a:rPr lang="en-US" dirty="0">
                <a:latin typeface="Arial" panose="020B0604020202020204" pitchFamily="34" charset="0"/>
                <a:cs typeface="Arial" panose="020B0604020202020204" pitchFamily="34" charset="0"/>
              </a:rPr>
              <a:t>Ryan Fitzgerald &amp; </a:t>
            </a:r>
            <a:r>
              <a:rPr lang="en-US" dirty="0" err="1">
                <a:latin typeface="Arial" panose="020B0604020202020204" pitchFamily="34" charset="0"/>
                <a:cs typeface="Arial" panose="020B0604020202020204" pitchFamily="34" charset="0"/>
              </a:rPr>
              <a:t>JimAnn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Batenhorst</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We will begin shortly!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7577" y="5795506"/>
            <a:ext cx="2564423" cy="1062494"/>
          </a:xfrm>
          <a:prstGeom prst="rect">
            <a:avLst/>
          </a:prstGeom>
        </p:spPr>
      </p:pic>
    </p:spTree>
    <p:extLst>
      <p:ext uri="{BB962C8B-B14F-4D97-AF65-F5344CB8AC3E}">
        <p14:creationId xmlns:p14="http://schemas.microsoft.com/office/powerpoint/2010/main" val="2822149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500" dirty="0">
                <a:latin typeface="Arial" panose="020B0604020202020204" pitchFamily="34" charset="0"/>
                <a:cs typeface="Arial" panose="020B0604020202020204" pitchFamily="34" charset="0"/>
              </a:rPr>
              <a:t>Dual Credit – Credentialing</a:t>
            </a:r>
          </a:p>
        </p:txBody>
      </p:sp>
      <p:sp>
        <p:nvSpPr>
          <p:cNvPr id="3" name="Content Placeholder 2"/>
          <p:cNvSpPr>
            <a:spLocks noGrp="1"/>
          </p:cNvSpPr>
          <p:nvPr>
            <p:ph idx="1"/>
          </p:nvPr>
        </p:nvSpPr>
        <p:spPr>
          <a:xfrm>
            <a:off x="838200" y="1690688"/>
            <a:ext cx="10515600" cy="4351338"/>
          </a:xfrm>
        </p:spPr>
        <p:txBody>
          <a:bodyPr>
            <a:normAutofit fontScale="92500" lnSpcReduction="10000"/>
          </a:bodyPr>
          <a:lstStyle/>
          <a:p>
            <a:pPr marL="0" indent="0">
              <a:buNone/>
            </a:pPr>
            <a:r>
              <a:rPr lang="en-US" sz="2500" dirty="0">
                <a:latin typeface="Arial" panose="020B0604020202020204" pitchFamily="34" charset="0"/>
                <a:cs typeface="Arial" panose="020B0604020202020204" pitchFamily="34" charset="0"/>
              </a:rPr>
              <a:t>What is Dual Credit? </a:t>
            </a:r>
            <a:r>
              <a:rPr lang="en-US" sz="2500" dirty="0">
                <a:latin typeface="Arial" panose="020B0604020202020204" pitchFamily="34" charset="0"/>
                <a:ea typeface="Tahoma" panose="020B0604030504040204" pitchFamily="34" charset="0"/>
                <a:cs typeface="Arial" panose="020B0604020202020204" pitchFamily="34" charset="0"/>
              </a:rPr>
              <a:t>A system under which an eligible high school student enrolls in </a:t>
            </a:r>
            <a:r>
              <a:rPr lang="en-US" sz="2500" u="sng" dirty="0">
                <a:latin typeface="Arial" panose="020B0604020202020204" pitchFamily="34" charset="0"/>
                <a:ea typeface="Tahoma" panose="020B0604030504040204" pitchFamily="34" charset="0"/>
                <a:cs typeface="Arial" panose="020B0604020202020204" pitchFamily="34" charset="0"/>
              </a:rPr>
              <a:t>college course(s)</a:t>
            </a:r>
            <a:r>
              <a:rPr lang="en-US" sz="2500" dirty="0">
                <a:latin typeface="Arial" panose="020B0604020202020204" pitchFamily="34" charset="0"/>
                <a:ea typeface="Tahoma" panose="020B0604030504040204" pitchFamily="34" charset="0"/>
                <a:cs typeface="Arial" panose="020B0604020202020204" pitchFamily="34" charset="0"/>
              </a:rPr>
              <a:t> and receives credit for the course(s) from both the college and the high school.</a:t>
            </a:r>
          </a:p>
          <a:p>
            <a:pPr marL="0" indent="0">
              <a:buNone/>
            </a:pPr>
            <a:endParaRPr lang="en-US" sz="2500" dirty="0">
              <a:latin typeface="Arial" panose="020B0604020202020204" pitchFamily="34" charset="0"/>
              <a:ea typeface="Tahoma" panose="020B0604030504040204" pitchFamily="34" charset="0"/>
              <a:cs typeface="Arial" panose="020B0604020202020204" pitchFamily="34" charset="0"/>
            </a:endParaRPr>
          </a:p>
          <a:p>
            <a:pPr marL="0" indent="0">
              <a:buNone/>
            </a:pPr>
            <a:r>
              <a:rPr lang="en-US" sz="2500" dirty="0">
                <a:latin typeface="Arial" panose="020B0604020202020204" pitchFamily="34" charset="0"/>
                <a:ea typeface="Tahoma" panose="020B0604030504040204" pitchFamily="34" charset="0"/>
                <a:cs typeface="Arial" panose="020B0604020202020204" pitchFamily="34" charset="0"/>
              </a:rPr>
              <a:t>Who is eligible to teach?</a:t>
            </a:r>
          </a:p>
          <a:p>
            <a:pPr marL="0" indent="0">
              <a:buNone/>
            </a:pPr>
            <a:endParaRPr lang="en-US" sz="2500" dirty="0">
              <a:latin typeface="Arial" panose="020B0604020202020204" pitchFamily="34" charset="0"/>
              <a:ea typeface="Tahoma" panose="020B0604030504040204" pitchFamily="34" charset="0"/>
              <a:cs typeface="Arial" panose="020B0604020202020204" pitchFamily="34" charset="0"/>
            </a:endParaRPr>
          </a:p>
          <a:p>
            <a:pPr marL="0" indent="0">
              <a:buNone/>
            </a:pPr>
            <a:r>
              <a:rPr lang="en-US" sz="2500" u="sng" dirty="0">
                <a:latin typeface="Arial" panose="020B0604020202020204" pitchFamily="34" charset="0"/>
                <a:ea typeface="Tahoma" panose="020B0604030504040204" pitchFamily="34" charset="0"/>
                <a:cs typeface="Arial" panose="020B0604020202020204" pitchFamily="34" charset="0"/>
              </a:rPr>
              <a:t>Academic Transfer </a:t>
            </a:r>
            <a:r>
              <a:rPr lang="en-US" sz="2500" dirty="0">
                <a:latin typeface="Arial" panose="020B0604020202020204" pitchFamily="34" charset="0"/>
                <a:ea typeface="Tahoma" panose="020B0604030504040204" pitchFamily="34" charset="0"/>
                <a:cs typeface="Arial" panose="020B0604020202020204" pitchFamily="34" charset="0"/>
              </a:rPr>
              <a:t>– Master’s degree with at least 18 graduate hours in the teaching discipline.</a:t>
            </a:r>
          </a:p>
          <a:p>
            <a:pPr marL="0" indent="0">
              <a:buNone/>
            </a:pPr>
            <a:endParaRPr lang="en-US" sz="2500" dirty="0">
              <a:latin typeface="Arial" panose="020B0604020202020204" pitchFamily="34" charset="0"/>
              <a:ea typeface="Tahoma" panose="020B0604030504040204" pitchFamily="34" charset="0"/>
              <a:cs typeface="Arial" panose="020B0604020202020204" pitchFamily="34" charset="0"/>
            </a:endParaRPr>
          </a:p>
          <a:p>
            <a:pPr marL="0" indent="0">
              <a:buNone/>
            </a:pPr>
            <a:r>
              <a:rPr lang="en-US" sz="2500" u="sng" dirty="0">
                <a:latin typeface="Arial" panose="020B0604020202020204" pitchFamily="34" charset="0"/>
                <a:ea typeface="Tahoma" panose="020B0604030504040204" pitchFamily="34" charset="0"/>
                <a:cs typeface="Arial" panose="020B0604020202020204" pitchFamily="34" charset="0"/>
              </a:rPr>
              <a:t>Career and Technical Education </a:t>
            </a:r>
            <a:r>
              <a:rPr lang="en-US" sz="2500" dirty="0">
                <a:latin typeface="Arial" panose="020B0604020202020204" pitchFamily="34" charset="0"/>
                <a:ea typeface="Tahoma" panose="020B0604030504040204" pitchFamily="34" charset="0"/>
                <a:cs typeface="Arial" panose="020B0604020202020204" pitchFamily="34" charset="0"/>
              </a:rPr>
              <a:t>– Either a bachelor’s degree in the teaching discipline or an associate’s degree with demonstrated competencies in the discipline.</a:t>
            </a:r>
            <a:endParaRPr lang="en-US" sz="25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204817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Arial" panose="020B0604020202020204" pitchFamily="34" charset="0"/>
                <a:cs typeface="Arial" panose="020B0604020202020204" pitchFamily="34" charset="0"/>
              </a:rPr>
              <a:t>Dual Credit – Instructional Requirements</a:t>
            </a:r>
          </a:p>
        </p:txBody>
      </p:sp>
      <p:sp>
        <p:nvSpPr>
          <p:cNvPr id="3" name="Content Placeholder 2"/>
          <p:cNvSpPr>
            <a:spLocks noGrp="1"/>
          </p:cNvSpPr>
          <p:nvPr>
            <p:ph idx="1"/>
          </p:nvPr>
        </p:nvSpPr>
        <p:spPr>
          <a:xfrm>
            <a:off x="838200" y="1690688"/>
            <a:ext cx="10515600" cy="4351338"/>
          </a:xfrm>
        </p:spPr>
        <p:txBody>
          <a:bodyPr>
            <a:normAutofit fontScale="92500" lnSpcReduction="10000"/>
          </a:bodyPr>
          <a:lstStyle/>
          <a:p>
            <a:pPr marL="0" indent="0">
              <a:spcBef>
                <a:spcPts val="0"/>
              </a:spcBef>
              <a:buClr>
                <a:srgbClr val="C00000"/>
              </a:buClr>
              <a:buNone/>
              <a:defRPr/>
            </a:pPr>
            <a:r>
              <a:rPr lang="en-US" sz="2600" u="sng" dirty="0">
                <a:solidFill>
                  <a:prstClr val="black"/>
                </a:solidFill>
                <a:latin typeface="Arial" panose="020B0604020202020204" pitchFamily="34" charset="0"/>
                <a:ea typeface="Tahoma" panose="020B0604030504040204" pitchFamily="34" charset="0"/>
                <a:cs typeface="Arial" panose="020B0604020202020204" pitchFamily="34" charset="0"/>
              </a:rPr>
              <a:t>Curriculum</a:t>
            </a:r>
          </a:p>
          <a:p>
            <a:pPr marL="342900" indent="-342900">
              <a:spcBef>
                <a:spcPts val="0"/>
              </a:spcBef>
              <a:defRPr/>
            </a:pPr>
            <a:r>
              <a:rPr lang="en-US" sz="2600" dirty="0">
                <a:solidFill>
                  <a:prstClr val="black"/>
                </a:solidFill>
                <a:latin typeface="Arial" panose="020B0604020202020204" pitchFamily="34" charset="0"/>
                <a:ea typeface="Tahoma" panose="020B0604030504040204" pitchFamily="34" charset="0"/>
                <a:cs typeface="Arial" panose="020B0604020202020204" pitchFamily="34" charset="0"/>
              </a:rPr>
              <a:t>The college must ensure that a dual credit course and the corresponding course offered at the main campus of the college are equivalent with respect to curriculum, materials, instruction, and method/rigor of student evaluation.</a:t>
            </a:r>
          </a:p>
          <a:p>
            <a:pPr marL="0" indent="0">
              <a:spcBef>
                <a:spcPts val="0"/>
              </a:spcBef>
              <a:buNone/>
              <a:defRPr/>
            </a:pPr>
            <a:endParaRPr lang="en-US" sz="2600" dirty="0">
              <a:solidFill>
                <a:prstClr val="black"/>
              </a:solidFill>
              <a:latin typeface="Arial" panose="020B0604020202020204" pitchFamily="34" charset="0"/>
              <a:ea typeface="Tahoma" panose="020B0604030504040204" pitchFamily="34" charset="0"/>
              <a:cs typeface="Arial" panose="020B0604020202020204" pitchFamily="34" charset="0"/>
            </a:endParaRPr>
          </a:p>
          <a:p>
            <a:pPr marL="0" indent="0">
              <a:spcBef>
                <a:spcPts val="0"/>
              </a:spcBef>
              <a:buClr>
                <a:srgbClr val="C00000"/>
              </a:buClr>
              <a:buNone/>
              <a:defRPr/>
            </a:pPr>
            <a:r>
              <a:rPr lang="en-US" sz="2600" u="sng" dirty="0">
                <a:solidFill>
                  <a:prstClr val="black"/>
                </a:solidFill>
                <a:latin typeface="Arial" panose="020B0604020202020204" pitchFamily="34" charset="0"/>
                <a:ea typeface="Tahoma" panose="020B0604030504040204" pitchFamily="34" charset="0"/>
                <a:cs typeface="Arial" panose="020B0604020202020204" pitchFamily="34" charset="0"/>
              </a:rPr>
              <a:t>Faculty</a:t>
            </a:r>
          </a:p>
          <a:p>
            <a:pPr marL="457200" indent="-457200">
              <a:spcBef>
                <a:spcPts val="0"/>
              </a:spcBef>
              <a:defRPr/>
            </a:pPr>
            <a:r>
              <a:rPr lang="en-US" sz="2600" dirty="0">
                <a:latin typeface="Arial" panose="020B0604020202020204" pitchFamily="34" charset="0"/>
                <a:ea typeface="Tahoma" panose="020B0604030504040204" pitchFamily="34" charset="0"/>
                <a:cs typeface="Arial" panose="020B0604020202020204" pitchFamily="34" charset="0"/>
              </a:rPr>
              <a:t>Faculty must meet the same standards and approval procedures used by the college to select faculty responsible for teaching the same courses at the main campus of the college. </a:t>
            </a:r>
          </a:p>
          <a:p>
            <a:pPr marL="0" indent="0">
              <a:spcBef>
                <a:spcPts val="0"/>
              </a:spcBef>
              <a:buNone/>
              <a:defRPr/>
            </a:pPr>
            <a:endParaRPr lang="en-US" sz="2600" dirty="0">
              <a:latin typeface="Arial" panose="020B0604020202020204" pitchFamily="34" charset="0"/>
              <a:ea typeface="Tahoma" panose="020B0604030504040204" pitchFamily="34" charset="0"/>
              <a:cs typeface="Arial" panose="020B0604020202020204" pitchFamily="34" charset="0"/>
            </a:endParaRPr>
          </a:p>
          <a:p>
            <a:pPr marL="457200" indent="-457200">
              <a:spcBef>
                <a:spcPts val="0"/>
              </a:spcBef>
              <a:defRPr/>
            </a:pPr>
            <a:r>
              <a:rPr lang="en-US" sz="2600" dirty="0">
                <a:latin typeface="Arial" panose="020B0604020202020204" pitchFamily="34" charset="0"/>
                <a:ea typeface="Tahoma" panose="020B0604030504040204" pitchFamily="34" charset="0"/>
                <a:cs typeface="Arial" panose="020B0604020202020204" pitchFamily="34" charset="0"/>
              </a:rPr>
              <a:t>The college shall supervise and evaluate instructors of dual credit courses using the same procedures used for  faculty at the main campus of the college.</a:t>
            </a:r>
          </a:p>
          <a:p>
            <a:endParaRPr lang="en-US" dirty="0"/>
          </a:p>
        </p:txBody>
      </p:sp>
    </p:spTree>
    <p:extLst>
      <p:ext uri="{BB962C8B-B14F-4D97-AF65-F5344CB8AC3E}">
        <p14:creationId xmlns:p14="http://schemas.microsoft.com/office/powerpoint/2010/main" val="4029025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TotalTime>
  <Words>1794</Words>
  <Application>Microsoft Office PowerPoint</Application>
  <PresentationFormat>Widescreen</PresentationFormat>
  <Paragraphs>258</Paragraphs>
  <Slides>35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Courier New</vt:lpstr>
      <vt:lpstr>Tahoma</vt:lpstr>
      <vt:lpstr>Wingdings 2</vt:lpstr>
      <vt:lpstr>Office Theme</vt:lpstr>
      <vt:lpstr>South Plains College 2020 Administrator &amp; Adjunct Update</vt:lpstr>
      <vt:lpstr>TSI Changes – COVID-19 Response</vt:lpstr>
      <vt:lpstr>TSI Required Scores</vt:lpstr>
      <vt:lpstr>TSI Changes (cont.)</vt:lpstr>
      <vt:lpstr>TSIA 2.0</vt:lpstr>
      <vt:lpstr>TSI Changes &amp; COVID-19</vt:lpstr>
      <vt:lpstr>South Plains College 2020 Administrator &amp; Adjunct Update</vt:lpstr>
      <vt:lpstr>Dual Credit – Credentialing</vt:lpstr>
      <vt:lpstr>Dual Credit – Instructional Requirements</vt:lpstr>
      <vt:lpstr>What Courses are Available for Dual Credit?</vt:lpstr>
      <vt:lpstr>Courses (cont.)</vt:lpstr>
      <vt:lpstr>Adjunct Expectations</vt:lpstr>
      <vt:lpstr>Course Syllabi</vt:lpstr>
      <vt:lpstr>SPC Curriculum Vitae (CV)</vt:lpstr>
      <vt:lpstr>Class Rosters</vt:lpstr>
      <vt:lpstr>Final Grades</vt:lpstr>
      <vt:lpstr>Course Evaluations</vt:lpstr>
      <vt:lpstr>Stipends</vt:lpstr>
      <vt:lpstr>Stipend Amounts for Academic Transfer Courses</vt:lpstr>
      <vt:lpstr>Career and Technical Education</vt:lpstr>
      <vt:lpstr>PowerPoint Presentation</vt:lpstr>
      <vt:lpstr>South Plains College 2020 Administrator &amp; Adjunct Update</vt:lpstr>
      <vt:lpstr>Degree Requirements</vt:lpstr>
      <vt:lpstr>Degree Requirements (cont.)</vt:lpstr>
      <vt:lpstr>Degree Requirements (cont.)</vt:lpstr>
      <vt:lpstr>PowerPoint Presentation</vt:lpstr>
      <vt:lpstr>Academic Advising</vt:lpstr>
      <vt:lpstr>Instructional Plans</vt:lpstr>
      <vt:lpstr>Academic Suspension &amp; Probation Policy</vt:lpstr>
      <vt:lpstr>South Plains College 2020 Administrator &amp; Adjunct Update</vt:lpstr>
      <vt:lpstr>Business Office Updates</vt:lpstr>
      <vt:lpstr>Inclusive Access</vt:lpstr>
      <vt:lpstr>Dual Credit Stipends</vt:lpstr>
      <vt:lpstr>Registration Updates</vt:lpstr>
      <vt:lpstr>Scheduling Fall Classes</vt:lpstr>
    </vt:vector>
  </TitlesOfParts>
  <Company>South Plains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Fitzgerald, Ryan E</dc:creator>
  <cp:lastModifiedBy>Olivo, Vanessa H</cp:lastModifiedBy>
  <cp:revision>48</cp:revision>
  <dcterms:created xsi:type="dcterms:W3CDTF">2019-08-05T13:10:38Z</dcterms:created>
  <dcterms:modified xsi:type="dcterms:W3CDTF">2020-08-10T19:55:47Z</dcterms:modified>
</cp:coreProperties>
</file>